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383" r:id="rId3"/>
    <p:sldId id="384" r:id="rId4"/>
    <p:sldId id="385" r:id="rId5"/>
    <p:sldId id="257" r:id="rId6"/>
    <p:sldId id="386" r:id="rId7"/>
    <p:sldId id="380" r:id="rId8"/>
    <p:sldId id="387" r:id="rId9"/>
    <p:sldId id="375" r:id="rId10"/>
    <p:sldId id="388" r:id="rId11"/>
    <p:sldId id="373" r:id="rId12"/>
    <p:sldId id="409" r:id="rId13"/>
    <p:sldId id="390" r:id="rId14"/>
    <p:sldId id="392" r:id="rId15"/>
    <p:sldId id="425" r:id="rId16"/>
    <p:sldId id="427" r:id="rId17"/>
    <p:sldId id="428" r:id="rId18"/>
    <p:sldId id="429" r:id="rId19"/>
    <p:sldId id="430" r:id="rId20"/>
    <p:sldId id="394" r:id="rId21"/>
    <p:sldId id="397" r:id="rId22"/>
    <p:sldId id="376" r:id="rId23"/>
    <p:sldId id="395" r:id="rId24"/>
    <p:sldId id="396" r:id="rId25"/>
    <p:sldId id="401" r:id="rId26"/>
    <p:sldId id="410" r:id="rId27"/>
    <p:sldId id="402" r:id="rId28"/>
    <p:sldId id="403" r:id="rId29"/>
    <p:sldId id="404" r:id="rId30"/>
    <p:sldId id="405" r:id="rId31"/>
    <p:sldId id="406" r:id="rId32"/>
    <p:sldId id="411" r:id="rId33"/>
    <p:sldId id="423" r:id="rId34"/>
    <p:sldId id="399" r:id="rId35"/>
    <p:sldId id="400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611C76"/>
    <a:srgbClr val="3C0DE9"/>
    <a:srgbClr val="00355C"/>
    <a:srgbClr val="005392"/>
    <a:srgbClr val="003964"/>
    <a:srgbClr val="000000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89326" autoAdjust="0"/>
  </p:normalViewPr>
  <p:slideViewPr>
    <p:cSldViewPr>
      <p:cViewPr>
        <p:scale>
          <a:sx n="67" d="100"/>
          <a:sy n="67" d="100"/>
        </p:scale>
        <p:origin x="-154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20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 на 1-го жителя громади</a:t>
            </a:r>
          </a:p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(грн)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507111342043975"/>
          <c:y val="1.0877806940799067E-4"/>
        </c:manualLayout>
      </c:layout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10236220472522E-2"/>
          <c:y val="6.8168068320436134E-2"/>
          <c:w val="0.95276476377952768"/>
          <c:h val="0.793617090495686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рік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3674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3204</c:v>
                </c:pt>
              </c:numCache>
            </c:numRef>
          </c:val>
        </c:ser>
        <c:gapWidth val="219"/>
        <c:shape val="box"/>
        <c:axId val="51472256"/>
        <c:axId val="51473792"/>
        <c:axId val="0"/>
      </c:bar3DChart>
      <c:catAx>
        <c:axId val="5147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1473792"/>
        <c:crosses val="autoZero"/>
        <c:auto val="1"/>
        <c:lblAlgn val="ctr"/>
        <c:lblOffset val="100"/>
      </c:catAx>
      <c:valAx>
        <c:axId val="51473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5147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4265210799104"/>
          <c:y val="0.9106949013072001"/>
          <c:w val="0.69994358918271971"/>
          <c:h val="6.954669033714054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7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НГВУ Полтаванафтогаз" ПАТ "Укрнафта"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Рента - нафта</c:v>
                </c:pt>
                <c:pt idx="1">
                  <c:v>Рента - природний газ</c:v>
                </c:pt>
                <c:pt idx="2">
                  <c:v>Рента - газовий конденсат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548454</c:v>
                </c:pt>
                <c:pt idx="1">
                  <c:v>1334280</c:v>
                </c:pt>
                <c:pt idx="2">
                  <c:v>330698</c:v>
                </c:pt>
              </c:numCache>
            </c:numRef>
          </c:val>
        </c:ser>
        <c:shape val="cylinder"/>
        <c:axId val="83139584"/>
        <c:axId val="84970112"/>
        <c:axId val="0"/>
      </c:bar3DChart>
      <c:catAx>
        <c:axId val="83139584"/>
        <c:scaling>
          <c:orientation val="minMax"/>
        </c:scaling>
        <c:axPos val="b"/>
        <c:tickLblPos val="nextTo"/>
        <c:crossAx val="84970112"/>
        <c:crosses val="autoZero"/>
        <c:auto val="1"/>
        <c:lblAlgn val="ctr"/>
        <c:lblOffset val="100"/>
      </c:catAx>
      <c:valAx>
        <c:axId val="84970112"/>
        <c:scaling>
          <c:orientation val="minMax"/>
        </c:scaling>
        <c:axPos val="l"/>
        <c:majorGridlines/>
        <c:numFmt formatCode="#,##0" sourceLinked="1"/>
        <c:tickLblPos val="nextTo"/>
        <c:crossAx val="83139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6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Орендна плата з юр.осіб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498 616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1666666666666683E-3"/>
                  <c:y val="0.1050497697940235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319 968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635 610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3333333333333367E-3"/>
                  <c:y val="-1.81816909258886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232 458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3.125E-2"/>
                  <c:y val="-4.0403757613085983E-3"/>
                </c:manualLayout>
              </c:layout>
              <c:showVal val="1"/>
            </c:dLbl>
            <c:dLbl>
              <c:idx val="6"/>
              <c:layout>
                <c:manualLayout>
                  <c:x val="4.5833333333333462E-2"/>
                  <c:y val="2.0201878806543009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ФГ Жито-3</c:v>
                </c:pt>
                <c:pt idx="1">
                  <c:v>СТОВ Лободіно</c:v>
                </c:pt>
                <c:pt idx="2">
                  <c:v>ФГ Ілляшенко В.О.</c:v>
                </c:pt>
                <c:pt idx="3">
                  <c:v>АТ Гадяцьке бурякогосподарство</c:v>
                </c:pt>
                <c:pt idx="4">
                  <c:v>ТОВ Агро Край</c:v>
                </c:pt>
                <c:pt idx="5">
                  <c:v>ФГ Білики</c:v>
                </c:pt>
                <c:pt idx="6">
                  <c:v>ФГ Кабрієве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498616</c:v>
                </c:pt>
                <c:pt idx="1">
                  <c:v>319968</c:v>
                </c:pt>
                <c:pt idx="2">
                  <c:v>635610</c:v>
                </c:pt>
                <c:pt idx="3">
                  <c:v>232458</c:v>
                </c:pt>
                <c:pt idx="4">
                  <c:v>522684</c:v>
                </c:pt>
                <c:pt idx="5">
                  <c:v>359394</c:v>
                </c:pt>
                <c:pt idx="6">
                  <c:v>266552</c:v>
                </c:pt>
              </c:numCache>
            </c:numRef>
          </c:val>
        </c:ser>
        <c:axId val="51877376"/>
        <c:axId val="51878912"/>
      </c:barChart>
      <c:catAx>
        <c:axId val="51877376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uk-UA"/>
          </a:p>
        </c:txPr>
        <c:crossAx val="51878912"/>
        <c:crosses val="autoZero"/>
        <c:auto val="1"/>
        <c:lblAlgn val="ctr"/>
        <c:lblOffset val="100"/>
      </c:catAx>
      <c:valAx>
        <c:axId val="51878912"/>
        <c:scaling>
          <c:orientation val="minMax"/>
        </c:scaling>
        <c:axPos val="l"/>
        <c:majorGridlines/>
        <c:numFmt formatCode="#,##0" sourceLinked="1"/>
        <c:tickLblPos val="nextTo"/>
        <c:crossAx val="51877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Percent val="1"/>
          </c:dLbls>
          <c:cat>
            <c:strRef>
              <c:f>Лист1!$A$2:$A$4</c:f>
              <c:strCache>
                <c:ptCount val="3"/>
                <c:pt idx="0">
                  <c:v>Сергіївка</c:v>
                </c:pt>
                <c:pt idx="1">
                  <c:v>Розбишівка</c:v>
                </c:pt>
                <c:pt idx="2">
                  <c:v>Качанове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10123698</c:v>
                </c:pt>
                <c:pt idx="1">
                  <c:v>6709761</c:v>
                </c:pt>
                <c:pt idx="2">
                  <c:v>9569085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ru-RU" sz="2800"/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  <c:txPr>
        <a:bodyPr/>
        <a:lstStyle/>
        <a:p>
          <a:pPr>
            <a:defRPr lang="ru-RU"/>
          </a:pPr>
          <a:endParaRPr lang="uk-UA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5"/>
          <c:dLbls>
            <c:numFmt formatCode="0.00%" sourceLinked="0"/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Percent val="1"/>
            <c:showLeaderLines val="1"/>
          </c:dLbls>
          <c:cat>
            <c:strRef>
              <c:f>Лист1!$A$2:$A$17</c:f>
              <c:strCache>
                <c:ptCount val="16"/>
                <c:pt idx="0">
                  <c:v>Органи місцевого самоврядування 7 551,054</c:v>
                </c:pt>
                <c:pt idx="1">
                  <c:v>Дошкільна освіта 2 514,198</c:v>
                </c:pt>
                <c:pt idx="2">
                  <c:v>Загальна середня освіта 11 451,851</c:v>
                </c:pt>
                <c:pt idx="3">
                  <c:v>Пільговий проїзд 347 388</c:v>
                </c:pt>
                <c:pt idx="4">
                  <c:v>ЦНСП 1 162,390</c:v>
                </c:pt>
                <c:pt idx="5">
                  <c:v>Соціальні виплати 212,070</c:v>
                </c:pt>
                <c:pt idx="6">
                  <c:v>СБК 2 131,199</c:v>
                </c:pt>
                <c:pt idx="7">
                  <c:v>Благоустрій 904,840</c:v>
                </c:pt>
                <c:pt idx="8">
                  <c:v>КП Сергіївське, СКП Добробут 3 126,411</c:v>
                </c:pt>
                <c:pt idx="9">
                  <c:v>Заходи із землеустрою 292,682</c:v>
                </c:pt>
                <c:pt idx="10">
                  <c:v>Дороги 229,729</c:v>
                </c:pt>
                <c:pt idx="11">
                  <c:v>Будівництво об'єктів комунальної власності 276,392</c:v>
                </c:pt>
                <c:pt idx="12">
                  <c:v>Внески до статутного капіталу 113,426</c:v>
                </c:pt>
                <c:pt idx="13">
                  <c:v>Цільовий фонд 181,363</c:v>
                </c:pt>
                <c:pt idx="14">
                  <c:v>Охорона та раціональне використання природніх ресурсів 36, 168</c:v>
                </c:pt>
                <c:pt idx="15">
                  <c:v>Субвенція на дорогу Т1705 межа області с. Розбишівка 1866,484</c:v>
                </c:pt>
              </c:strCache>
            </c:strRef>
          </c:cat>
          <c:val>
            <c:numRef>
              <c:f>Лист1!$B$2:$B$17</c:f>
              <c:numCache>
                <c:formatCode>0.000</c:formatCode>
                <c:ptCount val="16"/>
                <c:pt idx="0">
                  <c:v>7551.0540000000001</c:v>
                </c:pt>
                <c:pt idx="1">
                  <c:v>2514.1979999999999</c:v>
                </c:pt>
                <c:pt idx="2">
                  <c:v>11451.851000000001</c:v>
                </c:pt>
                <c:pt idx="3">
                  <c:v>347.38799999999969</c:v>
                </c:pt>
                <c:pt idx="4">
                  <c:v>1162.3899999999999</c:v>
                </c:pt>
                <c:pt idx="5">
                  <c:v>2212.0700000000002</c:v>
                </c:pt>
                <c:pt idx="6">
                  <c:v>2131.1990000000001</c:v>
                </c:pt>
                <c:pt idx="7">
                  <c:v>904.83999999999946</c:v>
                </c:pt>
                <c:pt idx="8">
                  <c:v>3126.4110000000046</c:v>
                </c:pt>
                <c:pt idx="9">
                  <c:v>292.68200000000002</c:v>
                </c:pt>
                <c:pt idx="10">
                  <c:v>229.72899999999998</c:v>
                </c:pt>
                <c:pt idx="11">
                  <c:v>276.392</c:v>
                </c:pt>
                <c:pt idx="12">
                  <c:v>113.426</c:v>
                </c:pt>
                <c:pt idx="13">
                  <c:v>181.363</c:v>
                </c:pt>
                <c:pt idx="14">
                  <c:v>36.168000000000013</c:v>
                </c:pt>
                <c:pt idx="15">
                  <c:v>1866.4839999999999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4461962524486"/>
          <c:y val="0"/>
          <c:w val="0.3340695457488505"/>
          <c:h val="0.92796403506316161"/>
        </c:manualLayout>
      </c:layout>
      <c:txPr>
        <a:bodyPr/>
        <a:lstStyle/>
        <a:p>
          <a:pPr>
            <a:defRPr lang="ru-RU" sz="1200" b="1"/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</a:p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2644384058429802"/>
          <c:y val="0.3629629629629659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7961110956347534E-2"/>
          <c:y val="5.8490813648293984E-2"/>
          <c:w val="0.91982633815098924"/>
          <c:h val="0.794420530766987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3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3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</c:dLbl>
            <c:dLbl>
              <c:idx val="2"/>
              <c:layout>
                <c:manualLayout>
                  <c:x val="7.4331634345987635E-2"/>
                  <c:y val="-2.5925925925925995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3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Субвенція з державного бюджету,7 274,800</c:v>
                </c:pt>
                <c:pt idx="1">
                  <c:v>Субвенція держ підтримки особам з особливими освітніми потребами, 119,721</c:v>
                </c:pt>
                <c:pt idx="2">
                  <c:v>Субвенція НУШ,181,031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7274.8</c:v>
                </c:pt>
                <c:pt idx="1">
                  <c:v>119.724</c:v>
                </c:pt>
                <c:pt idx="2">
                  <c:v>181.03100000000001</c:v>
                </c:pt>
              </c:numCache>
            </c:numRef>
          </c:val>
        </c:ser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898716827063259"/>
          <c:w val="0.98574574899058864"/>
          <c:h val="0.271012831729367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на </a:t>
            </a:r>
          </a:p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</a:p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566729219374407"/>
          <c:y val="0.37037037037037257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2230928388546023E-2"/>
          <c:y val="6.2194517351997908E-2"/>
          <c:w val="0.89409615558319011"/>
          <c:h val="0.77219830854476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explosion val="4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Заклади дошкільної освіти, 2514,200</c:v>
                </c:pt>
                <c:pt idx="1">
                  <c:v>Заклади загальної середньої освіти, 11 451,851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2514.1990000000001</c:v>
                </c:pt>
                <c:pt idx="1">
                  <c:v>11451.851000000001</c:v>
                </c:pt>
              </c:numCache>
            </c:numRef>
          </c:val>
        </c:ser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157976086322544"/>
          <c:w val="0.9921782946325387"/>
          <c:h val="0.2043461650627009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uk-UA" sz="2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</a:p>
          <a:p>
            <a:pPr>
              <a:defRPr lang="ru-RU"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uk-UA" sz="2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5279815238190629"/>
          <c:y val="1.0877808526947881E-4"/>
        </c:manualLayout>
      </c:layout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10236220472446E-2"/>
          <c:y val="6.8168068320436093E-2"/>
          <c:w val="0.95276476377952768"/>
          <c:h val="0.793617090495686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39348.806000000011</c:v>
                </c:pt>
                <c:pt idx="1">
                  <c:v>35224.268999999993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Видатки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41591.151000000005</c:v>
                </c:pt>
                <c:pt idx="1">
                  <c:v>34952.768999999993</c:v>
                </c:pt>
              </c:numCache>
            </c:numRef>
          </c:val>
        </c:ser>
        <c:gapWidth val="219"/>
        <c:shape val="box"/>
        <c:axId val="48619904"/>
        <c:axId val="48621440"/>
        <c:axId val="0"/>
      </c:bar3DChart>
      <c:catAx>
        <c:axId val="48619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8621440"/>
        <c:crosses val="autoZero"/>
        <c:auto val="1"/>
        <c:lblAlgn val="ctr"/>
        <c:lblOffset val="100"/>
      </c:catAx>
      <c:valAx>
        <c:axId val="48621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486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51009177397732"/>
          <c:y val="0.91069482941647795"/>
          <c:w val="0.69994358918271937"/>
          <c:h val="6.954669033714051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0.15020136154855643"/>
          <c:y val="8.494203329460169E-2"/>
          <c:w val="0.81750697178477649"/>
          <c:h val="0.5779919265546331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Власні доходи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txPr>
              <a:bodyPr/>
              <a:lstStyle/>
              <a:p>
                <a:pPr>
                  <a:defRPr lang="ru-RU" sz="2000"/>
                </a:pPr>
                <a:endParaRPr lang="uk-UA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Доходи (2020 рік)</c:v>
                </c:pt>
              </c:strCache>
            </c:strRef>
          </c:cat>
          <c:val>
            <c:numRef>
              <c:f>Лист1!$B$2</c:f>
              <c:numCache>
                <c:formatCode>#,##0.000</c:formatCode>
                <c:ptCount val="1"/>
                <c:pt idx="0">
                  <c:v>26373.587000000021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Трансферти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txPr>
              <a:bodyPr/>
              <a:lstStyle/>
              <a:p>
                <a:pPr>
                  <a:defRPr lang="ru-RU" sz="2000"/>
                </a:pPr>
                <a:endParaRPr lang="uk-UA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Доходи (2020 рік)</c:v>
                </c:pt>
              </c:strCache>
            </c:strRef>
          </c:cat>
          <c:val>
            <c:numRef>
              <c:f>Лист1!$C$2</c:f>
              <c:numCache>
                <c:formatCode>#,##0.000</c:formatCode>
                <c:ptCount val="1"/>
                <c:pt idx="0">
                  <c:v>8417.2980000000007</c:v>
                </c:pt>
              </c:numCache>
            </c:numRef>
          </c:val>
        </c:ser>
        <c:gapWidth val="115"/>
        <c:overlap val="-20"/>
        <c:axId val="48748800"/>
        <c:axId val="48762880"/>
      </c:barChart>
      <c:catAx>
        <c:axId val="487488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8762880"/>
        <c:crosses val="autoZero"/>
        <c:auto val="1"/>
        <c:lblAlgn val="ctr"/>
        <c:lblOffset val="100"/>
      </c:catAx>
      <c:valAx>
        <c:axId val="487628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487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spc="1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err="1" smtClean="0"/>
              <a:t>Трансферти</a:t>
            </a:r>
            <a:r>
              <a:rPr lang="ru-RU" sz="2000" baseline="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тис.грн</a:t>
            </a:r>
            <a:r>
              <a:rPr lang="ru-RU" sz="2000" dirty="0"/>
              <a:t>.)</a:t>
            </a:r>
          </a:p>
        </c:rich>
      </c:tx>
      <c:layout>
        <c:manualLayout>
          <c:xMode val="edge"/>
          <c:yMode val="edge"/>
          <c:x val="1.7333664260771667E-2"/>
          <c:y val="1.6396052897711871E-2"/>
        </c:manualLayout>
      </c:layout>
      <c:spPr>
        <a:noFill/>
        <a:ln>
          <a:noFill/>
        </a:ln>
        <a:effectLst/>
      </c:spPr>
    </c:title>
    <c:view3D>
      <c:rotX val="30"/>
      <c:rotY val="21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97071862387237E-2"/>
          <c:y val="0.10787247227517829"/>
          <c:w val="0.89132213443118413"/>
          <c:h val="0.520738424860031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Трансферти (тис.грн.)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dPt>
            <c:idx val="0"/>
            <c:explosion val="1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3"/>
                <c:pt idx="0">
                  <c:v>Освітня субвенція (7 274,800</c:v>
                </c:pt>
                <c:pt idx="1">
                  <c:v>Субвенція надання підтримки особам з особливими освітніми потребами (119,724) </c:v>
                </c:pt>
                <c:pt idx="2">
                  <c:v>НУШ (181,031)</c:v>
                </c:pt>
              </c:strCache>
            </c:strRef>
          </c:cat>
          <c:val>
            <c:numRef>
              <c:f>Лист1!$B$2:$B$5</c:f>
              <c:numCache>
                <c:formatCode>0.000</c:formatCode>
                <c:ptCount val="4"/>
                <c:pt idx="0">
                  <c:v>7274.8</c:v>
                </c:pt>
                <c:pt idx="1">
                  <c:v>119.724</c:v>
                </c:pt>
                <c:pt idx="2">
                  <c:v>181.03100000000001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59605677079522645"/>
          <c:w val="0.99700738565902747"/>
          <c:h val="0.403943229204770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3.4591282117750602E-2"/>
          <c:y val="0"/>
          <c:w val="0.9654088050314465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dLbls>
            <c:dLbl>
              <c:idx val="0"/>
              <c:layout>
                <c:manualLayout>
                  <c:x val="0.13782201088439391"/>
                  <c:y val="-0.16103947596330806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0839682721202842"/>
                  <c:y val="3.365556369488809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РЕНТНА ПЛАТА
17%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9.3327341807830644E-3"/>
                  <c:y val="-0.16119577219812498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5.9607809735216705E-2"/>
                  <c:y val="-1.109928802892629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Єдиний податок
10%</a:t>
                    </a:r>
                    <a:endParaRPr lang="ru-RU" sz="1600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2.12420774017152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Неподаткові надходження 
1%</a:t>
                    </a:r>
                    <a:endParaRPr lang="ru-RU" sz="1600" dirty="0"/>
                  </a:p>
                </c:rich>
              </c:tx>
              <c:showCatName val="1"/>
              <c:showPercent val="1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CatName val="1"/>
            <c:showPercent val="1"/>
          </c:dLbls>
          <c:cat>
            <c:strRef>
              <c:f>Лист1!$A$2:$A$6</c:f>
              <c:strCache>
                <c:ptCount val="5"/>
                <c:pt idx="0">
                  <c:v>ПДФО</c:v>
                </c:pt>
                <c:pt idx="1">
                  <c:v>РЕНТНА ПЛАТА</c:v>
                </c:pt>
                <c:pt idx="2">
                  <c:v>Податок на майно</c:v>
                </c:pt>
                <c:pt idx="3">
                  <c:v>Єдиний податок</c:v>
                </c:pt>
                <c:pt idx="4">
                  <c:v>Неподаткові надходження 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10144923</c:v>
                </c:pt>
                <c:pt idx="1">
                  <c:v>4435810</c:v>
                </c:pt>
                <c:pt idx="2">
                  <c:v>8866560</c:v>
                </c:pt>
                <c:pt idx="3">
                  <c:v>2744915</c:v>
                </c:pt>
                <c:pt idx="4">
                  <c:v>154686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uk-UA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668632248746613"/>
          <c:y val="0"/>
          <c:w val="0.85331367751253462"/>
          <c:h val="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Юридичні особи</c:v>
                </c:pt>
              </c:strCache>
            </c:strRef>
          </c:tx>
          <c:spPr>
            <a:gradFill rotWithShape="1">
              <a:gsLst>
                <a:gs pos="0">
                  <a:srgbClr val="C42F1A">
                    <a:shade val="51000"/>
                    <a:satMod val="130000"/>
                  </a:srgbClr>
                </a:gs>
                <a:gs pos="80000">
                  <a:srgbClr val="C42F1A">
                    <a:shade val="93000"/>
                    <a:satMod val="130000"/>
                  </a:srgbClr>
                </a:gs>
                <a:gs pos="100000">
                  <a:srgbClr val="C42F1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lang="ru-RU" sz="1800"/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7224.9579999999996</c:v>
                </c:pt>
                <c:pt idx="1">
                  <c:v>166.44800000000001</c:v>
                </c:pt>
                <c:pt idx="2">
                  <c:v>106.96700000000008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Фізичні особи</c:v>
                </c:pt>
              </c:strCache>
            </c:strRef>
          </c:tx>
          <c:spPr>
            <a:solidFill>
              <a:srgbClr val="2C3C43">
                <a:lumMod val="60000"/>
                <a:lumOff val="40000"/>
              </a:srgbClr>
            </a:solidFill>
          </c:spP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lang="ru-RU" sz="1800"/>
                </a:pPr>
                <a:endParaRPr lang="uk-UA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291.85300000000001</c:v>
                </c:pt>
                <c:pt idx="1">
                  <c:v>490.47499999999968</c:v>
                </c:pt>
                <c:pt idx="2">
                  <c:v>642.14499999999998</c:v>
                </c:pt>
              </c:numCache>
            </c:numRef>
          </c:val>
        </c:ser>
        <c:overlap val="100"/>
        <c:serLines/>
        <c:axId val="48883200"/>
        <c:axId val="48881664"/>
      </c:barChart>
      <c:valAx>
        <c:axId val="48881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tickLblPos val="nextTo"/>
        <c:crossAx val="48883200"/>
        <c:crosses val="autoZero"/>
        <c:crossBetween val="between"/>
      </c:valAx>
      <c:catAx>
        <c:axId val="48883200"/>
        <c:scaling>
          <c:orientation val="minMax"/>
        </c:scaling>
        <c:axPos val="l"/>
        <c:minorGridlines/>
        <c:tickLblPos val="nextTo"/>
        <c:txPr>
          <a:bodyPr/>
          <a:lstStyle/>
          <a:p>
            <a:pPr>
              <a:defRPr lang="ru-RU" sz="1800"/>
            </a:pPr>
            <a:endParaRPr lang="uk-UA"/>
          </a:p>
        </c:txPr>
        <c:crossAx val="48881664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t"/>
      <c:layout/>
      <c:spPr>
        <a:ln>
          <a:noFill/>
        </a:ln>
      </c:spPr>
      <c:txPr>
        <a:bodyPr/>
        <a:lstStyle/>
        <a:p>
          <a:pPr>
            <a:defRPr lang="ru-RU" sz="2400"/>
          </a:pPr>
          <a:endParaRPr lang="uk-UA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lang="ru-RU"/>
          </a:pPr>
          <a:endParaRPr lang="uk-UA"/>
        </a:p>
      </c:txPr>
    </c:legend>
    <c:plotVisOnly val="1"/>
    <c:dispBlanksAs val="zero"/>
  </c:chart>
  <c:txPr>
    <a:bodyPr/>
    <a:lstStyle/>
    <a:p>
      <a:pPr algn="just">
        <a:defRPr sz="1800" baseline="0"/>
      </a:pPr>
      <a:endParaRPr lang="uk-UA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0.17738932315408548"/>
          <c:y val="6.3010408464313106E-2"/>
          <c:w val="0.64643329425317775"/>
          <c:h val="0.799171354544549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rnd" cmpd="sng" algn="ctr">
              <a:solidFill>
                <a:schemeClr val="accent2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8.5416666666666724E-2"/>
                  <c:y val="7.1874999999999994E-2"/>
                </c:manualLayout>
              </c:layout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8"/>
              <c:layout/>
              <c:showVal val="1"/>
            </c:dLbl>
            <c:dLbl>
              <c:idx val="9"/>
              <c:layout/>
              <c:showVal val="1"/>
            </c:dLbl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elete val="1"/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#,##0.000</c:formatCode>
                <c:ptCount val="12"/>
                <c:pt idx="0" formatCode="General">
                  <c:v>429.34199999999993</c:v>
                </c:pt>
                <c:pt idx="1">
                  <c:v>475.30399999999969</c:v>
                </c:pt>
                <c:pt idx="2">
                  <c:v>440.05099999999999</c:v>
                </c:pt>
                <c:pt idx="3">
                  <c:v>361.16199999999969</c:v>
                </c:pt>
                <c:pt idx="4">
                  <c:v>278.34300000000002</c:v>
                </c:pt>
                <c:pt idx="5">
                  <c:v>239.65200000000004</c:v>
                </c:pt>
                <c:pt idx="6" formatCode="General">
                  <c:v>286.26499999999999</c:v>
                </c:pt>
                <c:pt idx="7" formatCode="General">
                  <c:v>357.41499999999945</c:v>
                </c:pt>
                <c:pt idx="8" formatCode="General">
                  <c:v>321.40499999999969</c:v>
                </c:pt>
                <c:pt idx="9" formatCode="General">
                  <c:v>368.137</c:v>
                </c:pt>
                <c:pt idx="10" formatCode="0.000">
                  <c:v>434.56</c:v>
                </c:pt>
                <c:pt idx="11" formatCode="General">
                  <c:v>443.65499999999997</c:v>
                </c:pt>
              </c:numCache>
            </c:numRef>
          </c:val>
        </c:ser>
        <c:axId val="52062848"/>
        <c:axId val="52081024"/>
      </c:barChart>
      <c:catAx>
        <c:axId val="52062848"/>
        <c:scaling>
          <c:orientation val="minMax"/>
        </c:scaling>
        <c:axPos val="l"/>
        <c:minorTickMark val="out"/>
        <c:tickLblPos val="nextTo"/>
        <c:txPr>
          <a:bodyPr/>
          <a:lstStyle/>
          <a:p>
            <a:pPr>
              <a:defRPr lang="ru-RU" sz="2400" b="1"/>
            </a:pPr>
            <a:endParaRPr lang="uk-UA"/>
          </a:p>
        </c:txPr>
        <c:crossAx val="52081024"/>
        <c:crosses val="autoZero"/>
        <c:auto val="1"/>
        <c:lblAlgn val="ctr"/>
        <c:lblOffset val="100"/>
      </c:catAx>
      <c:valAx>
        <c:axId val="52081024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5206284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9"/>
  <c:chart>
    <c:title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Податок на доходи фізичних осіб, що сплачуються податковими агентами із доходів платника податку інших ніж заробітної плати</c:v>
                </c:pt>
              </c:strCache>
            </c:strRef>
          </c:tx>
          <c:dLbls>
            <c:dLbl>
              <c:idx val="4"/>
              <c:layout>
                <c:manualLayout>
                  <c:x val="5.5555555555555558E-3"/>
                  <c:y val="-4.4444444444444495E-2"/>
                </c:manualLayout>
              </c:layout>
              <c:showVal val="1"/>
            </c:dLbl>
            <c:dLbl>
              <c:idx val="6"/>
              <c:layout>
                <c:manualLayout>
                  <c:x val="1.8055555555555561E-2"/>
                  <c:y val="-5.3703703703703733E-2"/>
                </c:manualLayout>
              </c:layout>
              <c:showVal val="1"/>
            </c:dLbl>
            <c:dLbl>
              <c:idx val="7"/>
              <c:layout>
                <c:manualLayout>
                  <c:x val="2.9166666666666667E-2"/>
                  <c:y val="-3.7037037037037069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 w="12700" cap="rnd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ТОВ "АГРО-КРАЙ" 609,263</c:v>
                </c:pt>
                <c:pt idx="1">
                  <c:v>ТОВ АФ ім Довденка 223,903</c:v>
                </c:pt>
                <c:pt idx="2">
                  <c:v>ФГ "ТРОЯ" 34,121</c:v>
                </c:pt>
                <c:pt idx="3">
                  <c:v>СТОВ "Лободіно" 495,803</c:v>
                </c:pt>
                <c:pt idx="4">
                  <c:v>ФГ Колос 2000 25,579</c:v>
                </c:pt>
                <c:pt idx="5">
                  <c:v>ФГ "Білики" 12,335</c:v>
                </c:pt>
                <c:pt idx="6">
                  <c:v>ТОВ РАЙЗ-СХІД 25,026</c:v>
                </c:pt>
                <c:pt idx="7">
                  <c:v>Мирний О.І. 12,860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609263</c:v>
                </c:pt>
                <c:pt idx="1">
                  <c:v>223903</c:v>
                </c:pt>
                <c:pt idx="2">
                  <c:v>34121</c:v>
                </c:pt>
                <c:pt idx="3">
                  <c:v>495803</c:v>
                </c:pt>
                <c:pt idx="4">
                  <c:v>25578</c:v>
                </c:pt>
                <c:pt idx="5">
                  <c:v>12335</c:v>
                </c:pt>
                <c:pt idx="6" formatCode="General">
                  <c:v>25.026</c:v>
                </c:pt>
                <c:pt idx="7">
                  <c:v>12860</c:v>
                </c:pt>
              </c:numCache>
            </c:numRef>
          </c:val>
        </c:ser>
        <c:shape val="box"/>
        <c:axId val="79964416"/>
        <c:axId val="80143104"/>
        <c:axId val="0"/>
      </c:bar3DChart>
      <c:catAx>
        <c:axId val="79964416"/>
        <c:scaling>
          <c:orientation val="minMax"/>
        </c:scaling>
        <c:axPos val="b"/>
        <c:tickLblPos val="nextTo"/>
        <c:crossAx val="80143104"/>
        <c:crosses val="autoZero"/>
        <c:auto val="1"/>
        <c:lblAlgn val="ctr"/>
        <c:lblOffset val="100"/>
      </c:catAx>
      <c:valAx>
        <c:axId val="80143104"/>
        <c:scaling>
          <c:orientation val="minMax"/>
        </c:scaling>
        <c:axPos val="l"/>
        <c:majorGridlines/>
        <c:numFmt formatCode="#,##0" sourceLinked="1"/>
        <c:tickLblPos val="nextTo"/>
        <c:crossAx val="79964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65EEF-63DC-4656-9687-2C31A1799B26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F86CE-0578-4917-BDAF-A9EA783AF91B}">
      <dgm:prSet phldrT="[Текст]" custT="1"/>
      <dgm:spPr>
        <a:xfrm>
          <a:off x="0" y="81520"/>
          <a:ext cx="1552197" cy="77609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Підвищення економічної ефективності використання ресурсного потенціалу громади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5886A8D-FF39-4325-A689-7F8BFEBA6F9D}" type="parTrans" cxnId="{0391AD43-F9FE-492B-BD9B-B85F0166A60D}">
      <dgm:prSet/>
      <dgm:spPr/>
      <dgm:t>
        <a:bodyPr/>
        <a:lstStyle/>
        <a:p>
          <a:pPr algn="ctr"/>
          <a:endParaRPr lang="ru-RU"/>
        </a:p>
      </dgm:t>
    </dgm:pt>
    <dgm:pt modelId="{35C68FF9-7D3B-4BE0-8007-7E6AC610B8BA}" type="sibTrans" cxnId="{0391AD43-F9FE-492B-BD9B-B85F0166A60D}">
      <dgm:prSet/>
      <dgm:spPr/>
      <dgm:t>
        <a:bodyPr/>
        <a:lstStyle/>
        <a:p>
          <a:pPr algn="ctr"/>
          <a:endParaRPr lang="ru-RU"/>
        </a:p>
      </dgm:t>
    </dgm:pt>
    <dgm:pt modelId="{16AC0BD0-8551-402C-B704-57831C0E6446}">
      <dgm:prSet phldrT="[Текст]" custT="1"/>
      <dgm:spPr>
        <a:xfrm>
          <a:off x="222091" y="1059032"/>
          <a:ext cx="1133775" cy="66686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Розвиток багатоукладної місцевої економіки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8AD126E-4B83-422A-8EE9-99E9A55BA5EE}" type="parTrans" cxnId="{1980D730-A079-484E-824B-75413B8114B8}">
      <dgm:prSet/>
      <dgm:spPr>
        <a:xfrm>
          <a:off x="109499" y="857619"/>
          <a:ext cx="91440" cy="53484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B6BB7329-5701-45F1-806E-42989DE8485A}" type="sibTrans" cxnId="{1980D730-A079-484E-824B-75413B8114B8}">
      <dgm:prSet/>
      <dgm:spPr/>
      <dgm:t>
        <a:bodyPr/>
        <a:lstStyle/>
        <a:p>
          <a:pPr algn="ctr"/>
          <a:endParaRPr lang="ru-RU"/>
        </a:p>
      </dgm:t>
    </dgm:pt>
    <dgm:pt modelId="{8630950D-AA6A-4592-B9FE-30BC855271A3}">
      <dgm:prSet phldrT="[Текст]"/>
      <dgm:spPr>
        <a:xfrm>
          <a:off x="1868159" y="81520"/>
          <a:ext cx="1552197" cy="77609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Розвиток людського капіталу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345933-878D-4864-A651-EAD52DFD8735}" type="parTrans" cxnId="{D1C57DAD-DC62-4A8B-9202-54C13CC2D330}">
      <dgm:prSet/>
      <dgm:spPr/>
      <dgm:t>
        <a:bodyPr/>
        <a:lstStyle/>
        <a:p>
          <a:pPr algn="ctr"/>
          <a:endParaRPr lang="ru-RU"/>
        </a:p>
      </dgm:t>
    </dgm:pt>
    <dgm:pt modelId="{93B34400-B654-421C-9195-644A07D0C384}" type="sibTrans" cxnId="{D1C57DAD-DC62-4A8B-9202-54C13CC2D330}">
      <dgm:prSet/>
      <dgm:spPr/>
      <dgm:t>
        <a:bodyPr/>
        <a:lstStyle/>
        <a:p>
          <a:pPr algn="ctr"/>
          <a:endParaRPr lang="ru-RU"/>
        </a:p>
      </dgm:t>
    </dgm:pt>
    <dgm:pt modelId="{9C25BCF8-977C-40B7-91E5-7FD09B66E7FB}">
      <dgm:prSet phldrT="[Текст]"/>
      <dgm:spPr>
        <a:xfrm>
          <a:off x="2177264" y="2709034"/>
          <a:ext cx="1118762" cy="5869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Створення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умов для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молодих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сімей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2A3C9A-BB44-4F1A-9745-9AE7E720FDC0}" type="parTrans" cxnId="{40D4D779-FADC-49F2-9E75-9C0D040B380B}">
      <dgm:prSet/>
      <dgm:spPr>
        <a:xfrm>
          <a:off x="2023379" y="857619"/>
          <a:ext cx="153884" cy="21448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E11103AD-0A91-4A4E-8538-1410F848D537}" type="sibTrans" cxnId="{40D4D779-FADC-49F2-9E75-9C0D040B380B}">
      <dgm:prSet/>
      <dgm:spPr/>
      <dgm:t>
        <a:bodyPr/>
        <a:lstStyle/>
        <a:p>
          <a:pPr algn="ctr"/>
          <a:endParaRPr lang="ru-RU"/>
        </a:p>
      </dgm:t>
    </dgm:pt>
    <dgm:pt modelId="{07A854B1-E644-4099-81CD-AA213B8DD183}">
      <dgm:prSet custT="1"/>
      <dgm:spPr>
        <a:xfrm>
          <a:off x="154117" y="1914402"/>
          <a:ext cx="1014913" cy="58827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Зростання малого і середнього бізнесу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37DAA0C-8807-402C-BC7D-5345E83B5401}" type="parTrans" cxnId="{33685F6E-9B34-49E2-8904-321D320B730A}">
      <dgm:prSet/>
      <dgm:spPr>
        <a:xfrm>
          <a:off x="108397" y="857619"/>
          <a:ext cx="91440" cy="135092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D8AF5C95-6851-4B01-869B-3825A7593009}" type="sibTrans" cxnId="{33685F6E-9B34-49E2-8904-321D320B730A}">
      <dgm:prSet/>
      <dgm:spPr/>
      <dgm:t>
        <a:bodyPr/>
        <a:lstStyle/>
        <a:p>
          <a:pPr algn="ctr"/>
          <a:endParaRPr lang="ru-RU"/>
        </a:p>
      </dgm:t>
    </dgm:pt>
    <dgm:pt modelId="{051B9C3C-5780-42DF-A899-ED19E9ACC5A5}">
      <dgm:prSet custT="1"/>
      <dgm:spPr>
        <a:xfrm>
          <a:off x="152515" y="2624331"/>
          <a:ext cx="1185966" cy="6413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Підвищення ефективності використання земельних, лісових, водних ресурсів громади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B91069-26E4-4D92-9AFD-EF84D538A294}" type="parTrans" cxnId="{622ED421-9003-417B-B86F-03630F09AB1A}">
      <dgm:prSet/>
      <dgm:spPr>
        <a:xfrm>
          <a:off x="106795" y="857619"/>
          <a:ext cx="91440" cy="20874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5158C460-EE9D-481C-9255-B4F0CE0FB1B7}" type="sibTrans" cxnId="{622ED421-9003-417B-B86F-03630F09AB1A}">
      <dgm:prSet/>
      <dgm:spPr/>
      <dgm:t>
        <a:bodyPr/>
        <a:lstStyle/>
        <a:p>
          <a:pPr algn="ctr"/>
          <a:endParaRPr lang="ru-RU"/>
        </a:p>
      </dgm:t>
    </dgm:pt>
    <dgm:pt modelId="{AD192F53-7D40-4C7A-B2C0-CAD8CC297D38}">
      <dgm:prSet/>
      <dgm:spPr>
        <a:xfrm>
          <a:off x="2135616" y="1011264"/>
          <a:ext cx="1121667" cy="6243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Створення безпечних умов для життя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8468C4B-C628-40FF-91A4-E26CB5ADCB87}" type="parTrans" cxnId="{5FF56482-D086-46C8-913B-3C0561D2A544}">
      <dgm:prSet/>
      <dgm:spPr>
        <a:xfrm>
          <a:off x="2023379" y="857619"/>
          <a:ext cx="112236" cy="4658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82981A56-7C76-419E-A930-5A86B9802970}" type="sibTrans" cxnId="{5FF56482-D086-46C8-913B-3C0561D2A544}">
      <dgm:prSet/>
      <dgm:spPr/>
      <dgm:t>
        <a:bodyPr/>
        <a:lstStyle/>
        <a:p>
          <a:pPr algn="ctr"/>
          <a:endParaRPr lang="ru-RU"/>
        </a:p>
      </dgm:t>
    </dgm:pt>
    <dgm:pt modelId="{AF00ECF4-3D49-4439-BD6E-597BB7A3AE80}">
      <dgm:prSet/>
      <dgm:spPr>
        <a:xfrm>
          <a:off x="2118268" y="1764142"/>
          <a:ext cx="1205499" cy="75796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Розвиток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спроможностей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для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громадянської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активності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жителів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громади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молоді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B32D625-427B-4E05-B280-3A3B02C70AFA}" type="parTrans" cxnId="{F43A6D96-CBB6-46C7-8242-10B8C608FA76}">
      <dgm:prSet/>
      <dgm:spPr>
        <a:xfrm>
          <a:off x="2023379" y="857619"/>
          <a:ext cx="94888" cy="1285503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7CB2CF56-02C1-40EA-8872-D4ABF5BE4088}" type="sibTrans" cxnId="{F43A6D96-CBB6-46C7-8242-10B8C608FA76}">
      <dgm:prSet/>
      <dgm:spPr/>
      <dgm:t>
        <a:bodyPr/>
        <a:lstStyle/>
        <a:p>
          <a:pPr algn="ctr"/>
          <a:endParaRPr lang="ru-RU"/>
        </a:p>
      </dgm:t>
    </dgm:pt>
    <dgm:pt modelId="{27D96A58-0FA9-4CFB-A001-FC063DBF52CC}">
      <dgm:prSet phldrT="[Текст]"/>
      <dgm:spPr>
        <a:xfrm>
          <a:off x="3929075" y="84951"/>
          <a:ext cx="1552197" cy="77609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uk-UA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Оновлення інфраструктури території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77A02D-B4A8-4AA3-AFB7-D94DCD71D0DD}" type="parTrans" cxnId="{D3F06C21-079E-48F5-8445-A8B684526B06}">
      <dgm:prSet/>
      <dgm:spPr/>
      <dgm:t>
        <a:bodyPr/>
        <a:lstStyle/>
        <a:p>
          <a:pPr algn="ctr"/>
          <a:endParaRPr lang="ru-RU"/>
        </a:p>
      </dgm:t>
    </dgm:pt>
    <dgm:pt modelId="{40E2B021-4F58-4F53-9720-1B4C87A2DBC2}" type="sibTrans" cxnId="{D3F06C21-079E-48F5-8445-A8B684526B06}">
      <dgm:prSet/>
      <dgm:spPr/>
      <dgm:t>
        <a:bodyPr/>
        <a:lstStyle/>
        <a:p>
          <a:pPr algn="ctr"/>
          <a:endParaRPr lang="ru-RU"/>
        </a:p>
      </dgm:t>
    </dgm:pt>
    <dgm:pt modelId="{F91A1B9A-8CFD-4A58-94E3-975EAE4331F9}">
      <dgm:prSet phldrT="[Текст]"/>
      <dgm:spPr>
        <a:xfrm>
          <a:off x="4087871" y="3209184"/>
          <a:ext cx="1206368" cy="47068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Розвиток системи поводження з ТПВ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341A41E-184F-4D46-B0CB-FF7C2DAB806B}" type="parTrans" cxnId="{BCE8C8DF-1012-49A0-BEB3-085DC5F7F71A}">
      <dgm:prSet/>
      <dgm:spPr>
        <a:xfrm>
          <a:off x="4038575" y="861050"/>
          <a:ext cx="91440" cy="258347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4288023C-A0AE-4A82-A517-A65BBD9C5A40}" type="sibTrans" cxnId="{BCE8C8DF-1012-49A0-BEB3-085DC5F7F71A}">
      <dgm:prSet/>
      <dgm:spPr/>
      <dgm:t>
        <a:bodyPr/>
        <a:lstStyle/>
        <a:p>
          <a:pPr algn="ctr"/>
          <a:endParaRPr lang="ru-RU"/>
        </a:p>
      </dgm:t>
    </dgm:pt>
    <dgm:pt modelId="{797B40CD-B1E1-49EA-921C-10635BDBF951}">
      <dgm:prSet/>
      <dgm:spPr>
        <a:xfrm>
          <a:off x="4209290" y="996665"/>
          <a:ext cx="1205312" cy="5574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Оновлення діючої мережі доріг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CEEDAA-FA00-474A-8B21-E8CA9917E61E}" type="parTrans" cxnId="{30D5CD02-195B-434C-8251-7F51300A3904}">
      <dgm:prSet/>
      <dgm:spPr>
        <a:xfrm>
          <a:off x="4084295" y="861050"/>
          <a:ext cx="124995" cy="41432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06E398BA-4848-42D9-AFB1-108C6D60E29C}" type="sibTrans" cxnId="{30D5CD02-195B-434C-8251-7F51300A3904}">
      <dgm:prSet/>
      <dgm:spPr/>
      <dgm:t>
        <a:bodyPr/>
        <a:lstStyle/>
        <a:p>
          <a:pPr algn="ctr"/>
          <a:endParaRPr lang="ru-RU"/>
        </a:p>
      </dgm:t>
    </dgm:pt>
    <dgm:pt modelId="{7616FBA7-BDEE-4209-90EF-DF4996EB7DC4}">
      <dgm:prSet/>
      <dgm:spPr>
        <a:xfrm>
          <a:off x="4087871" y="2532813"/>
          <a:ext cx="1208913" cy="56129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Впровадження високошвидкісного </a:t>
          </a:r>
          <a:r>
            <a:rPr lang="uk-UA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інтернету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6F3627-53FF-4F36-9889-EBCA15864C9D}" type="parTrans" cxnId="{56801A19-3266-41A4-9CAE-67EABB69218A}">
      <dgm:prSet/>
      <dgm:spPr>
        <a:xfrm>
          <a:off x="4038575" y="861050"/>
          <a:ext cx="91440" cy="195241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CF1D02EB-0980-4036-A841-6044317F5CF0}" type="sibTrans" cxnId="{56801A19-3266-41A4-9CAE-67EABB69218A}">
      <dgm:prSet/>
      <dgm:spPr/>
      <dgm:t>
        <a:bodyPr/>
        <a:lstStyle/>
        <a:p>
          <a:pPr algn="ctr"/>
          <a:endParaRPr lang="ru-RU"/>
        </a:p>
      </dgm:t>
    </dgm:pt>
    <dgm:pt modelId="{6A2C7B24-331A-4CF1-9B32-B7F342AC53D4}">
      <dgm:prSet custT="1"/>
      <dgm:spPr>
        <a:xfrm>
          <a:off x="4172683" y="1721448"/>
          <a:ext cx="1366157" cy="58138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uk-UA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Поліпшення соціальної інфраструктури території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D21AC2-9375-4273-A1A0-DDE04EB19D07}" type="parTrans" cxnId="{D10AA3D7-B362-49BC-994E-1F5B04EA5083}">
      <dgm:prSet/>
      <dgm:spPr>
        <a:xfrm>
          <a:off x="4038575" y="861050"/>
          <a:ext cx="91440" cy="115109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/>
        </a:p>
      </dgm:t>
    </dgm:pt>
    <dgm:pt modelId="{A0CABC78-56AB-462A-A966-F41BFE821176}" type="sibTrans" cxnId="{D10AA3D7-B362-49BC-994E-1F5B04EA5083}">
      <dgm:prSet/>
      <dgm:spPr/>
      <dgm:t>
        <a:bodyPr/>
        <a:lstStyle/>
        <a:p>
          <a:pPr algn="ctr"/>
          <a:endParaRPr lang="ru-RU"/>
        </a:p>
      </dgm:t>
    </dgm:pt>
    <dgm:pt modelId="{C347C12E-0674-4846-9C45-38856F963DF2}" type="pres">
      <dgm:prSet presAssocID="{52D65EEF-63DC-4656-9687-2C31A1799B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631450-6F65-42C1-9035-288E8485DA1B}" type="pres">
      <dgm:prSet presAssocID="{140F86CE-0578-4917-BDAF-A9EA783AF91B}" presName="root" presStyleCnt="0"/>
      <dgm:spPr/>
    </dgm:pt>
    <dgm:pt modelId="{3770831A-E42C-4EA1-8746-2F4AB850C39B}" type="pres">
      <dgm:prSet presAssocID="{140F86CE-0578-4917-BDAF-A9EA783AF91B}" presName="rootComposite" presStyleCnt="0"/>
      <dgm:spPr/>
    </dgm:pt>
    <dgm:pt modelId="{A5C8615D-5334-402C-AE8F-15E174A5E78B}" type="pres">
      <dgm:prSet presAssocID="{140F86CE-0578-4917-BDAF-A9EA783AF91B}" presName="rootText" presStyleLbl="node1" presStyleIdx="0" presStyleCnt="3" custScaleX="102812" custScaleY="131545" custLinFactNeighborX="-9228" custLinFactNeighborY="-29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4219894-B2A1-4C94-8C8C-667B405F90C2}" type="pres">
      <dgm:prSet presAssocID="{140F86CE-0578-4917-BDAF-A9EA783AF91B}" presName="rootConnector" presStyleLbl="node1" presStyleIdx="0" presStyleCnt="3"/>
      <dgm:spPr/>
      <dgm:t>
        <a:bodyPr/>
        <a:lstStyle/>
        <a:p>
          <a:endParaRPr lang="ru-RU"/>
        </a:p>
      </dgm:t>
    </dgm:pt>
    <dgm:pt modelId="{78BAA7C5-98A3-4570-8C33-07662DA1955B}" type="pres">
      <dgm:prSet presAssocID="{140F86CE-0578-4917-BDAF-A9EA783AF91B}" presName="childShape" presStyleCnt="0"/>
      <dgm:spPr/>
    </dgm:pt>
    <dgm:pt modelId="{06FA4CBF-00F8-4E82-B9EC-80F9150309A1}" type="pres">
      <dgm:prSet presAssocID="{88AD126E-4B83-422A-8EE9-99E9A55BA5EE}" presName="Name13" presStyleLbl="parChTrans1D2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219"/>
              </a:lnTo>
              <a:lnTo>
                <a:pt x="125355" y="52021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F9B56AC-53AD-4567-93F6-7ECDD84F5B2D}" type="pres">
      <dgm:prSet presAssocID="{16AC0BD0-8551-402C-B704-57831C0E6446}" presName="childText" presStyleLbl="bgAcc1" presStyleIdx="0" presStyleCnt="10" custScaleX="91304" custScaleY="85925" custLinFactNeighborX="-17911" custLinFactNeighborY="-2129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B7A47C3-D34E-4F66-8426-A0BB036447D0}" type="pres">
      <dgm:prSet presAssocID="{56B91069-26E4-4D92-9AFD-EF84D538A294}" presName="Name13" presStyleLbl="parChTrans1D2" presStyleIdx="1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214"/>
              </a:lnTo>
              <a:lnTo>
                <a:pt x="146288" y="217621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88D333D-3F6B-413A-BC03-0283E3A94676}" type="pres">
      <dgm:prSet presAssocID="{051B9C3C-5780-42DF-A899-ED19E9ACC5A5}" presName="childText" presStyleLbl="bgAcc1" presStyleIdx="1" presStyleCnt="10" custScaleX="121287" custScaleY="112666" custLinFactNeighborX="-17911" custLinFactNeighborY="355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94CF9A4-A40E-4DD3-8C05-39AA27965B5D}" type="pres">
      <dgm:prSet presAssocID="{A37DAA0C-8807-402C-BC7D-5345E83B5401}" presName="Name13" presStyleLbl="parChTrans1D2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397"/>
              </a:lnTo>
              <a:lnTo>
                <a:pt x="147958" y="140839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43FA848-FDE8-49CD-87DF-69FA3ABC4F37}" type="pres">
      <dgm:prSet presAssocID="{07A854B1-E644-4099-81CD-AA213B8DD183}" presName="childText" presStyleLbl="bgAcc1" presStyleIdx="2" presStyleCnt="10" custScaleX="95673" custScaleY="75799" custLinFactY="-79570" custLinFactNeighborX="-17911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8D825EB-AEE7-4E40-A4B9-085B31C9BEA0}" type="pres">
      <dgm:prSet presAssocID="{8630950D-AA6A-4592-B9FE-30BC855271A3}" presName="root" presStyleCnt="0"/>
      <dgm:spPr/>
    </dgm:pt>
    <dgm:pt modelId="{C7B73787-9CAE-4CA0-ADB8-5AA1BEA58CF6}" type="pres">
      <dgm:prSet presAssocID="{8630950D-AA6A-4592-B9FE-30BC855271A3}" presName="rootComposite" presStyleCnt="0"/>
      <dgm:spPr/>
    </dgm:pt>
    <dgm:pt modelId="{3F9A7E64-572A-4A4B-A2FE-5F6A27CB32A1}" type="pres">
      <dgm:prSet presAssocID="{8630950D-AA6A-4592-B9FE-30BC855271A3}" presName="rootText" presStyleLbl="node1" presStyleIdx="1" presStyleCnt="3" custLinFactNeighborX="-4658" custLinFactNeighborY="-29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4A5D702-DE33-4D94-9BCB-4469DE783BD4}" type="pres">
      <dgm:prSet presAssocID="{8630950D-AA6A-4592-B9FE-30BC855271A3}" presName="rootConnector" presStyleLbl="node1" presStyleIdx="1" presStyleCnt="3"/>
      <dgm:spPr/>
      <dgm:t>
        <a:bodyPr/>
        <a:lstStyle/>
        <a:p>
          <a:endParaRPr lang="ru-RU"/>
        </a:p>
      </dgm:t>
    </dgm:pt>
    <dgm:pt modelId="{6C8FE847-2D7B-448A-904E-E517D975CCCB}" type="pres">
      <dgm:prSet presAssocID="{8630950D-AA6A-4592-B9FE-30BC855271A3}" presName="childShape" presStyleCnt="0"/>
      <dgm:spPr/>
    </dgm:pt>
    <dgm:pt modelId="{B3AF9D43-7B5C-4890-BB13-C9894737DE1A}" type="pres">
      <dgm:prSet presAssocID="{9F2A3C9A-BB44-4F1A-9745-9AE7E720FDC0}" presName="Name13" presStyleLbl="parChTrans1D2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117"/>
              </a:lnTo>
              <a:lnTo>
                <a:pt x="214222" y="22361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710BC70-D48C-442E-9733-78A2A032D17C}" type="pres">
      <dgm:prSet presAssocID="{9C25BCF8-977C-40B7-91E5-7FD09B66E7FB}" presName="childText" presStyleLbl="bgAcc1" presStyleIdx="3" presStyleCnt="10" custScaleX="90095" custScaleY="75623" custLinFactY="52175" custLinFactNeighborX="-7632" custLinFactNeighborY="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60EF7C1-B810-4E32-9D40-268C8557BAFA}" type="pres">
      <dgm:prSet presAssocID="{38468C4B-C628-40FF-91A4-E26CB5ADCB87}" presName="Name13" presStyleLbl="parChTrans1D2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21"/>
              </a:lnTo>
              <a:lnTo>
                <a:pt x="170801" y="48562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FA31E56-8690-4E48-84E8-CD2BE39F6F62}" type="pres">
      <dgm:prSet presAssocID="{AD192F53-7D40-4C7A-B2C0-CAD8CC297D38}" presName="childText" presStyleLbl="bgAcc1" presStyleIdx="4" presStyleCnt="10" custScaleX="90329" custScaleY="80445" custLinFactY="-22628" custLinFactNeighborX="-11664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115DA-0C42-4A1A-9907-FE6CB51A8881}" type="pres">
      <dgm:prSet presAssocID="{2B32D625-427B-4E05-B280-3A3B02C70AFA}" presName="Name13" presStyleLbl="parChTrans1D2" presStyleIdx="5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88"/>
              </a:lnTo>
              <a:lnTo>
                <a:pt x="152716" y="134018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41AD6E7-3FC2-49E0-AE1B-51D407BB4DFB}" type="pres">
      <dgm:prSet presAssocID="{AF00ECF4-3D49-4439-BD6E-597BB7A3AE80}" presName="childText" presStyleLbl="bgAcc1" presStyleIdx="5" presStyleCnt="10" custScaleX="97080" custScaleY="97663" custLinFactY="-50659" custLinFactNeighborX="-11664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1C780E0-A286-404C-8F56-426AFCFC1374}" type="pres">
      <dgm:prSet presAssocID="{27D96A58-0FA9-4CFB-A001-FC063DBF52CC}" presName="root" presStyleCnt="0"/>
      <dgm:spPr/>
    </dgm:pt>
    <dgm:pt modelId="{FD5A955D-D5C0-4B29-B0CF-1089663E369F}" type="pres">
      <dgm:prSet presAssocID="{27D96A58-0FA9-4CFB-A001-FC063DBF52CC}" presName="rootComposite" presStyleCnt="0"/>
      <dgm:spPr/>
    </dgm:pt>
    <dgm:pt modelId="{20066712-DA9B-4C0C-9059-FD14BBA79AFF}" type="pres">
      <dgm:prSet presAssocID="{27D96A58-0FA9-4CFB-A001-FC063DBF52CC}" presName="rootText" presStyleLbl="node1" presStyleIdx="2" presStyleCnt="3" custLinFactNeighborX="3116" custLinFactNeighborY="14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7D0E640-E806-4DFC-AF57-7A75DC50EADD}" type="pres">
      <dgm:prSet presAssocID="{27D96A58-0FA9-4CFB-A001-FC063DBF52CC}" presName="rootConnector" presStyleLbl="node1" presStyleIdx="2" presStyleCnt="3"/>
      <dgm:spPr/>
      <dgm:t>
        <a:bodyPr/>
        <a:lstStyle/>
        <a:p>
          <a:endParaRPr lang="ru-RU"/>
        </a:p>
      </dgm:t>
    </dgm:pt>
    <dgm:pt modelId="{8EEEDCF9-E84B-4669-A43A-00CCBAED0CE5}" type="pres">
      <dgm:prSet presAssocID="{27D96A58-0FA9-4CFB-A001-FC063DBF52CC}" presName="childShape" presStyleCnt="0"/>
      <dgm:spPr/>
    </dgm:pt>
    <dgm:pt modelId="{57CE812C-51AE-4484-8119-04920C649FAD}" type="pres">
      <dgm:prSet presAssocID="{1341A41E-184F-4D46-B0CB-FF7C2DAB806B}" presName="Name13" presStyleLbl="parChTrans1D2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664"/>
              </a:lnTo>
              <a:lnTo>
                <a:pt x="161694" y="263066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6A18900-D0A4-4F81-9C1C-2B14A6C73142}" type="pres">
      <dgm:prSet presAssocID="{F91A1B9A-8CFD-4A58-94E3-975EAE4331F9}" presName="childText" presStyleLbl="bgAcc1" presStyleIdx="6" presStyleCnt="10" custScaleX="97150" custScaleY="60648" custLinFactY="90882" custLinFactNeighborX="1428" custLinFactNeighborY="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58A0B82-6262-4AC7-9CF3-233EB280D4D7}" type="pres">
      <dgm:prSet presAssocID="{B1CEEDAA-FA00-474A-8B21-E8CA9917E61E}" presName="Name13" presStyleLbl="parChTrans1D2" presStyleIdx="7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48"/>
              </a:lnTo>
              <a:lnTo>
                <a:pt x="130313" y="4319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8B2D424-08B3-410A-BAE9-0C101311203B}" type="pres">
      <dgm:prSet presAssocID="{797B40CD-B1E1-49EA-921C-10635BDBF951}" presName="childText" presStyleLbl="bgAcc1" presStyleIdx="7" presStyleCnt="10" custScaleX="97065" custScaleY="71822" custLinFactY="-7653" custLinFactNeighborX="-2604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D8B14D-FAA4-420E-B5B2-4BA2EFA22D04}" type="pres">
      <dgm:prSet presAssocID="{2C6F3627-53FF-4F36-9889-EBCA15864C9D}" presName="Name13" presStyleLbl="parChTrans1D2" presStyleIdx="8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480"/>
              </a:lnTo>
              <a:lnTo>
                <a:pt x="135388" y="203548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79B5088-1AA7-4538-8A2F-769EAAE90823}" type="pres">
      <dgm:prSet presAssocID="{7616FBA7-BDEE-4209-90EF-DF4996EB7DC4}" presName="childText" presStyleLbl="bgAcc1" presStyleIdx="8" presStyleCnt="10" custScaleX="97355" custScaleY="72323" custLinFactNeighborX="-2604" custLinFactNeighborY="-625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FF0A4DB-F021-4F36-B05C-9E7EFE445669}" type="pres">
      <dgm:prSet presAssocID="{31D21AC2-9375-4273-A1A0-DDE04EB19D07}" presName="Name13" presStyleLbl="parChTrans1D2" presStyleIdx="9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65"/>
              </a:lnTo>
              <a:lnTo>
                <a:pt x="92148" y="12000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EEA2275-B7BB-4619-9826-2731E3BB92F7}" type="pres">
      <dgm:prSet presAssocID="{6A2C7B24-331A-4CF1-9B32-B7F342AC53D4}" presName="childText" presStyleLbl="bgAcc1" presStyleIdx="9" presStyleCnt="10" custScaleX="110018" custScaleY="74911" custLinFactY="-100000" custLinFactNeighborX="-2604" custLinFactNeighborY="-1308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ABE158B4-FC0D-4CAC-8C5D-E88EDA97D116}" type="presOf" srcId="{797B40CD-B1E1-49EA-921C-10635BDBF951}" destId="{78B2D424-08B3-410A-BAE9-0C101311203B}" srcOrd="0" destOrd="0" presId="urn:microsoft.com/office/officeart/2005/8/layout/hierarchy3"/>
    <dgm:cxn modelId="{D3F06C21-079E-48F5-8445-A8B684526B06}" srcId="{52D65EEF-63DC-4656-9687-2C31A1799B26}" destId="{27D96A58-0FA9-4CFB-A001-FC063DBF52CC}" srcOrd="2" destOrd="0" parTransId="{7C77A02D-B4A8-4AA3-AFB7-D94DCD71D0DD}" sibTransId="{40E2B021-4F58-4F53-9720-1B4C87A2DBC2}"/>
    <dgm:cxn modelId="{EBF418F4-E236-4E29-818A-19A5570051A9}" type="presOf" srcId="{38468C4B-C628-40FF-91A4-E26CB5ADCB87}" destId="{D60EF7C1-B810-4E32-9D40-268C8557BAFA}" srcOrd="0" destOrd="0" presId="urn:microsoft.com/office/officeart/2005/8/layout/hierarchy3"/>
    <dgm:cxn modelId="{0DE49C3A-E8DC-4672-8E32-627BBA5465F6}" type="presOf" srcId="{56B91069-26E4-4D92-9AFD-EF84D538A294}" destId="{8B7A47C3-D34E-4F66-8426-A0BB036447D0}" srcOrd="0" destOrd="0" presId="urn:microsoft.com/office/officeart/2005/8/layout/hierarchy3"/>
    <dgm:cxn modelId="{C4C71E12-BAD4-419F-AE79-011B77D91728}" type="presOf" srcId="{9F2A3C9A-BB44-4F1A-9745-9AE7E720FDC0}" destId="{B3AF9D43-7B5C-4890-BB13-C9894737DE1A}" srcOrd="0" destOrd="0" presId="urn:microsoft.com/office/officeart/2005/8/layout/hierarchy3"/>
    <dgm:cxn modelId="{40D4D779-FADC-49F2-9E75-9C0D040B380B}" srcId="{8630950D-AA6A-4592-B9FE-30BC855271A3}" destId="{9C25BCF8-977C-40B7-91E5-7FD09B66E7FB}" srcOrd="0" destOrd="0" parTransId="{9F2A3C9A-BB44-4F1A-9745-9AE7E720FDC0}" sibTransId="{E11103AD-0A91-4A4E-8538-1410F848D537}"/>
    <dgm:cxn modelId="{6E67B530-A660-400D-AF0E-D6424D559C5F}" type="presOf" srcId="{6A2C7B24-331A-4CF1-9B32-B7F342AC53D4}" destId="{EEEA2275-B7BB-4619-9826-2731E3BB92F7}" srcOrd="0" destOrd="0" presId="urn:microsoft.com/office/officeart/2005/8/layout/hierarchy3"/>
    <dgm:cxn modelId="{5FF56482-D086-46C8-913B-3C0561D2A544}" srcId="{8630950D-AA6A-4592-B9FE-30BC855271A3}" destId="{AD192F53-7D40-4C7A-B2C0-CAD8CC297D38}" srcOrd="1" destOrd="0" parTransId="{38468C4B-C628-40FF-91A4-E26CB5ADCB87}" sibTransId="{82981A56-7C76-419E-A930-5A86B9802970}"/>
    <dgm:cxn modelId="{0ABCD403-1A3E-49EF-9FC7-AD489BDDB740}" type="presOf" srcId="{7616FBA7-BDEE-4209-90EF-DF4996EB7DC4}" destId="{079B5088-1AA7-4538-8A2F-769EAAE90823}" srcOrd="0" destOrd="0" presId="urn:microsoft.com/office/officeart/2005/8/layout/hierarchy3"/>
    <dgm:cxn modelId="{23A0A41C-4250-449E-BF86-830E9A6FF088}" type="presOf" srcId="{AF00ECF4-3D49-4439-BD6E-597BB7A3AE80}" destId="{641AD6E7-3FC2-49E0-AE1B-51D407BB4DFB}" srcOrd="0" destOrd="0" presId="urn:microsoft.com/office/officeart/2005/8/layout/hierarchy3"/>
    <dgm:cxn modelId="{46A147A2-DA7B-4123-A013-C7B4283CF06C}" type="presOf" srcId="{A37DAA0C-8807-402C-BC7D-5345E83B5401}" destId="{794CF9A4-A40E-4DD3-8C05-39AA27965B5D}" srcOrd="0" destOrd="0" presId="urn:microsoft.com/office/officeart/2005/8/layout/hierarchy3"/>
    <dgm:cxn modelId="{31350D22-CDF3-4C2D-AAD3-F3E3C0B7CC66}" type="presOf" srcId="{52D65EEF-63DC-4656-9687-2C31A1799B26}" destId="{C347C12E-0674-4846-9C45-38856F963DF2}" srcOrd="0" destOrd="0" presId="urn:microsoft.com/office/officeart/2005/8/layout/hierarchy3"/>
    <dgm:cxn modelId="{9FB07624-64FF-4C3A-B26B-D1DD31C65BBB}" type="presOf" srcId="{8630950D-AA6A-4592-B9FE-30BC855271A3}" destId="{C4A5D702-DE33-4D94-9BCB-4469DE783BD4}" srcOrd="1" destOrd="0" presId="urn:microsoft.com/office/officeart/2005/8/layout/hierarchy3"/>
    <dgm:cxn modelId="{AF56AA58-9900-435E-9395-06B37AC97AFB}" type="presOf" srcId="{31D21AC2-9375-4273-A1A0-DDE04EB19D07}" destId="{6FF0A4DB-F021-4F36-B05C-9E7EFE445669}" srcOrd="0" destOrd="0" presId="urn:microsoft.com/office/officeart/2005/8/layout/hierarchy3"/>
    <dgm:cxn modelId="{FBD2F8B7-053A-43AE-9280-CABDDCBDBB7F}" type="presOf" srcId="{27D96A58-0FA9-4CFB-A001-FC063DBF52CC}" destId="{20066712-DA9B-4C0C-9059-FD14BBA79AFF}" srcOrd="0" destOrd="0" presId="urn:microsoft.com/office/officeart/2005/8/layout/hierarchy3"/>
    <dgm:cxn modelId="{D8A38E80-10E8-48FE-A709-08D98BA570A4}" type="presOf" srcId="{140F86CE-0578-4917-BDAF-A9EA783AF91B}" destId="{74219894-B2A1-4C94-8C8C-667B405F90C2}" srcOrd="1" destOrd="0" presId="urn:microsoft.com/office/officeart/2005/8/layout/hierarchy3"/>
    <dgm:cxn modelId="{0391AD43-F9FE-492B-BD9B-B85F0166A60D}" srcId="{52D65EEF-63DC-4656-9687-2C31A1799B26}" destId="{140F86CE-0578-4917-BDAF-A9EA783AF91B}" srcOrd="0" destOrd="0" parTransId="{85886A8D-FF39-4325-A689-7F8BFEBA6F9D}" sibTransId="{35C68FF9-7D3B-4BE0-8007-7E6AC610B8BA}"/>
    <dgm:cxn modelId="{30D5CD02-195B-434C-8251-7F51300A3904}" srcId="{27D96A58-0FA9-4CFB-A001-FC063DBF52CC}" destId="{797B40CD-B1E1-49EA-921C-10635BDBF951}" srcOrd="1" destOrd="0" parTransId="{B1CEEDAA-FA00-474A-8B21-E8CA9917E61E}" sibTransId="{06E398BA-4848-42D9-AFB1-108C6D60E29C}"/>
    <dgm:cxn modelId="{C273922A-6B83-42D3-95FF-890878B4171C}" type="presOf" srcId="{88AD126E-4B83-422A-8EE9-99E9A55BA5EE}" destId="{06FA4CBF-00F8-4E82-B9EC-80F9150309A1}" srcOrd="0" destOrd="0" presId="urn:microsoft.com/office/officeart/2005/8/layout/hierarchy3"/>
    <dgm:cxn modelId="{622ED421-9003-417B-B86F-03630F09AB1A}" srcId="{140F86CE-0578-4917-BDAF-A9EA783AF91B}" destId="{051B9C3C-5780-42DF-A899-ED19E9ACC5A5}" srcOrd="1" destOrd="0" parTransId="{56B91069-26E4-4D92-9AFD-EF84D538A294}" sibTransId="{5158C460-EE9D-481C-9255-B4F0CE0FB1B7}"/>
    <dgm:cxn modelId="{BCE8C8DF-1012-49A0-BEB3-085DC5F7F71A}" srcId="{27D96A58-0FA9-4CFB-A001-FC063DBF52CC}" destId="{F91A1B9A-8CFD-4A58-94E3-975EAE4331F9}" srcOrd="0" destOrd="0" parTransId="{1341A41E-184F-4D46-B0CB-FF7C2DAB806B}" sibTransId="{4288023C-A0AE-4A82-A517-A65BBD9C5A40}"/>
    <dgm:cxn modelId="{56801A19-3266-41A4-9CAE-67EABB69218A}" srcId="{27D96A58-0FA9-4CFB-A001-FC063DBF52CC}" destId="{7616FBA7-BDEE-4209-90EF-DF4996EB7DC4}" srcOrd="2" destOrd="0" parTransId="{2C6F3627-53FF-4F36-9889-EBCA15864C9D}" sibTransId="{CF1D02EB-0980-4036-A841-6044317F5CF0}"/>
    <dgm:cxn modelId="{33685F6E-9B34-49E2-8904-321D320B730A}" srcId="{140F86CE-0578-4917-BDAF-A9EA783AF91B}" destId="{07A854B1-E644-4099-81CD-AA213B8DD183}" srcOrd="2" destOrd="0" parTransId="{A37DAA0C-8807-402C-BC7D-5345E83B5401}" sibTransId="{D8AF5C95-6851-4B01-869B-3825A7593009}"/>
    <dgm:cxn modelId="{DD9F1775-F0A8-4BBA-A628-3B75D43A1714}" type="presOf" srcId="{140F86CE-0578-4917-BDAF-A9EA783AF91B}" destId="{A5C8615D-5334-402C-AE8F-15E174A5E78B}" srcOrd="0" destOrd="0" presId="urn:microsoft.com/office/officeart/2005/8/layout/hierarchy3"/>
    <dgm:cxn modelId="{3E2C359D-3F4E-4DDC-9B6B-37C22204C740}" type="presOf" srcId="{07A854B1-E644-4099-81CD-AA213B8DD183}" destId="{043FA848-FDE8-49CD-87DF-69FA3ABC4F37}" srcOrd="0" destOrd="0" presId="urn:microsoft.com/office/officeart/2005/8/layout/hierarchy3"/>
    <dgm:cxn modelId="{F43A6D96-CBB6-46C7-8242-10B8C608FA76}" srcId="{8630950D-AA6A-4592-B9FE-30BC855271A3}" destId="{AF00ECF4-3D49-4439-BD6E-597BB7A3AE80}" srcOrd="2" destOrd="0" parTransId="{2B32D625-427B-4E05-B280-3A3B02C70AFA}" sibTransId="{7CB2CF56-02C1-40EA-8872-D4ABF5BE4088}"/>
    <dgm:cxn modelId="{1980D730-A079-484E-824B-75413B8114B8}" srcId="{140F86CE-0578-4917-BDAF-A9EA783AF91B}" destId="{16AC0BD0-8551-402C-B704-57831C0E6446}" srcOrd="0" destOrd="0" parTransId="{88AD126E-4B83-422A-8EE9-99E9A55BA5EE}" sibTransId="{B6BB7329-5701-45F1-806E-42989DE8485A}"/>
    <dgm:cxn modelId="{CBCEFAFB-95AA-4E11-A475-8750C3902BCA}" type="presOf" srcId="{2C6F3627-53FF-4F36-9889-EBCA15864C9D}" destId="{ECD8B14D-FAA4-420E-B5B2-4BA2EFA22D04}" srcOrd="0" destOrd="0" presId="urn:microsoft.com/office/officeart/2005/8/layout/hierarchy3"/>
    <dgm:cxn modelId="{D1C57DAD-DC62-4A8B-9202-54C13CC2D330}" srcId="{52D65EEF-63DC-4656-9687-2C31A1799B26}" destId="{8630950D-AA6A-4592-B9FE-30BC855271A3}" srcOrd="1" destOrd="0" parTransId="{96345933-878D-4864-A651-EAD52DFD8735}" sibTransId="{93B34400-B654-421C-9195-644A07D0C384}"/>
    <dgm:cxn modelId="{744989D9-ABFD-4AB6-9349-A4FF2D9F0868}" type="presOf" srcId="{2B32D625-427B-4E05-B280-3A3B02C70AFA}" destId="{014115DA-0C42-4A1A-9907-FE6CB51A8881}" srcOrd="0" destOrd="0" presId="urn:microsoft.com/office/officeart/2005/8/layout/hierarchy3"/>
    <dgm:cxn modelId="{AE97F206-A4AB-42A7-ADA2-A2F945847B20}" type="presOf" srcId="{B1CEEDAA-FA00-474A-8B21-E8CA9917E61E}" destId="{658A0B82-6262-4AC7-9CF3-233EB280D4D7}" srcOrd="0" destOrd="0" presId="urn:microsoft.com/office/officeart/2005/8/layout/hierarchy3"/>
    <dgm:cxn modelId="{F83F8E36-4BF9-4893-AD8E-9FF014A525C0}" type="presOf" srcId="{27D96A58-0FA9-4CFB-A001-FC063DBF52CC}" destId="{87D0E640-E806-4DFC-AF57-7A75DC50EADD}" srcOrd="1" destOrd="0" presId="urn:microsoft.com/office/officeart/2005/8/layout/hierarchy3"/>
    <dgm:cxn modelId="{57164D8C-7383-43B6-867C-B80B3F2EA633}" type="presOf" srcId="{051B9C3C-5780-42DF-A899-ED19E9ACC5A5}" destId="{A88D333D-3F6B-413A-BC03-0283E3A94676}" srcOrd="0" destOrd="0" presId="urn:microsoft.com/office/officeart/2005/8/layout/hierarchy3"/>
    <dgm:cxn modelId="{4C6010DD-B7E2-4D61-9F09-12DBF2C0EF20}" type="presOf" srcId="{AD192F53-7D40-4C7A-B2C0-CAD8CC297D38}" destId="{CFA31E56-8690-4E48-84E8-CD2BE39F6F62}" srcOrd="0" destOrd="0" presId="urn:microsoft.com/office/officeart/2005/8/layout/hierarchy3"/>
    <dgm:cxn modelId="{B644E947-13FF-4A20-A4D2-5BD8E7E0C5EF}" type="presOf" srcId="{8630950D-AA6A-4592-B9FE-30BC855271A3}" destId="{3F9A7E64-572A-4A4B-A2FE-5F6A27CB32A1}" srcOrd="0" destOrd="0" presId="urn:microsoft.com/office/officeart/2005/8/layout/hierarchy3"/>
    <dgm:cxn modelId="{6669373C-F884-467D-A3B1-9F75B31239D9}" type="presOf" srcId="{F91A1B9A-8CFD-4A58-94E3-975EAE4331F9}" destId="{36A18900-D0A4-4F81-9C1C-2B14A6C73142}" srcOrd="0" destOrd="0" presId="urn:microsoft.com/office/officeart/2005/8/layout/hierarchy3"/>
    <dgm:cxn modelId="{038434B8-E221-40BF-92F0-432E45463541}" type="presOf" srcId="{9C25BCF8-977C-40B7-91E5-7FD09B66E7FB}" destId="{6710BC70-D48C-442E-9733-78A2A032D17C}" srcOrd="0" destOrd="0" presId="urn:microsoft.com/office/officeart/2005/8/layout/hierarchy3"/>
    <dgm:cxn modelId="{D10AA3D7-B362-49BC-994E-1F5B04EA5083}" srcId="{27D96A58-0FA9-4CFB-A001-FC063DBF52CC}" destId="{6A2C7B24-331A-4CF1-9B32-B7F342AC53D4}" srcOrd="3" destOrd="0" parTransId="{31D21AC2-9375-4273-A1A0-DDE04EB19D07}" sibTransId="{A0CABC78-56AB-462A-A966-F41BFE821176}"/>
    <dgm:cxn modelId="{339C6AB4-1543-4D80-BE9C-9C13EDD336B5}" type="presOf" srcId="{16AC0BD0-8551-402C-B704-57831C0E6446}" destId="{CF9B56AC-53AD-4567-93F6-7ECDD84F5B2D}" srcOrd="0" destOrd="0" presId="urn:microsoft.com/office/officeart/2005/8/layout/hierarchy3"/>
    <dgm:cxn modelId="{3F6744AD-B4F5-4A20-A621-4129F475E073}" type="presOf" srcId="{1341A41E-184F-4D46-B0CB-FF7C2DAB806B}" destId="{57CE812C-51AE-4484-8119-04920C649FAD}" srcOrd="0" destOrd="0" presId="urn:microsoft.com/office/officeart/2005/8/layout/hierarchy3"/>
    <dgm:cxn modelId="{486C9C1B-3BC0-4819-9D0A-D745D4E63750}" type="presParOf" srcId="{C347C12E-0674-4846-9C45-38856F963DF2}" destId="{93631450-6F65-42C1-9035-288E8485DA1B}" srcOrd="0" destOrd="0" presId="urn:microsoft.com/office/officeart/2005/8/layout/hierarchy3"/>
    <dgm:cxn modelId="{7BA3D5BD-8265-4273-A683-E746019FDFA3}" type="presParOf" srcId="{93631450-6F65-42C1-9035-288E8485DA1B}" destId="{3770831A-E42C-4EA1-8746-2F4AB850C39B}" srcOrd="0" destOrd="0" presId="urn:microsoft.com/office/officeart/2005/8/layout/hierarchy3"/>
    <dgm:cxn modelId="{0EC055E2-0B09-4B21-9F56-903608F56108}" type="presParOf" srcId="{3770831A-E42C-4EA1-8746-2F4AB850C39B}" destId="{A5C8615D-5334-402C-AE8F-15E174A5E78B}" srcOrd="0" destOrd="0" presId="urn:microsoft.com/office/officeart/2005/8/layout/hierarchy3"/>
    <dgm:cxn modelId="{5E6665AF-F922-46F9-9AAE-01CAF7DD36BD}" type="presParOf" srcId="{3770831A-E42C-4EA1-8746-2F4AB850C39B}" destId="{74219894-B2A1-4C94-8C8C-667B405F90C2}" srcOrd="1" destOrd="0" presId="urn:microsoft.com/office/officeart/2005/8/layout/hierarchy3"/>
    <dgm:cxn modelId="{864EF5E7-6B67-4246-AB9F-9E75B4B234F9}" type="presParOf" srcId="{93631450-6F65-42C1-9035-288E8485DA1B}" destId="{78BAA7C5-98A3-4570-8C33-07662DA1955B}" srcOrd="1" destOrd="0" presId="urn:microsoft.com/office/officeart/2005/8/layout/hierarchy3"/>
    <dgm:cxn modelId="{C592698F-6CF3-4F0E-BF78-2548F338E3A8}" type="presParOf" srcId="{78BAA7C5-98A3-4570-8C33-07662DA1955B}" destId="{06FA4CBF-00F8-4E82-B9EC-80F9150309A1}" srcOrd="0" destOrd="0" presId="urn:microsoft.com/office/officeart/2005/8/layout/hierarchy3"/>
    <dgm:cxn modelId="{55FA428E-589D-4A89-A7A6-6E75DA7C3E22}" type="presParOf" srcId="{78BAA7C5-98A3-4570-8C33-07662DA1955B}" destId="{CF9B56AC-53AD-4567-93F6-7ECDD84F5B2D}" srcOrd="1" destOrd="0" presId="urn:microsoft.com/office/officeart/2005/8/layout/hierarchy3"/>
    <dgm:cxn modelId="{A280677E-1D10-4585-A4A3-3D5FC0644248}" type="presParOf" srcId="{78BAA7C5-98A3-4570-8C33-07662DA1955B}" destId="{8B7A47C3-D34E-4F66-8426-A0BB036447D0}" srcOrd="2" destOrd="0" presId="urn:microsoft.com/office/officeart/2005/8/layout/hierarchy3"/>
    <dgm:cxn modelId="{7B8121E7-E87B-41EF-BC24-52466134BB35}" type="presParOf" srcId="{78BAA7C5-98A3-4570-8C33-07662DA1955B}" destId="{A88D333D-3F6B-413A-BC03-0283E3A94676}" srcOrd="3" destOrd="0" presId="urn:microsoft.com/office/officeart/2005/8/layout/hierarchy3"/>
    <dgm:cxn modelId="{127C1AE5-B0CE-4181-A5FD-B692615F5DDF}" type="presParOf" srcId="{78BAA7C5-98A3-4570-8C33-07662DA1955B}" destId="{794CF9A4-A40E-4DD3-8C05-39AA27965B5D}" srcOrd="4" destOrd="0" presId="urn:microsoft.com/office/officeart/2005/8/layout/hierarchy3"/>
    <dgm:cxn modelId="{856DD118-00B9-45EE-9A78-5518CD51DB8F}" type="presParOf" srcId="{78BAA7C5-98A3-4570-8C33-07662DA1955B}" destId="{043FA848-FDE8-49CD-87DF-69FA3ABC4F37}" srcOrd="5" destOrd="0" presId="urn:microsoft.com/office/officeart/2005/8/layout/hierarchy3"/>
    <dgm:cxn modelId="{E0333AB2-D0F8-4D40-801C-3C03262AB0DE}" type="presParOf" srcId="{C347C12E-0674-4846-9C45-38856F963DF2}" destId="{48D825EB-AEE7-4E40-A4B9-085B31C9BEA0}" srcOrd="1" destOrd="0" presId="urn:microsoft.com/office/officeart/2005/8/layout/hierarchy3"/>
    <dgm:cxn modelId="{AE17D609-BD56-49AD-9D46-48F7F5ABE00A}" type="presParOf" srcId="{48D825EB-AEE7-4E40-A4B9-085B31C9BEA0}" destId="{C7B73787-9CAE-4CA0-ADB8-5AA1BEA58CF6}" srcOrd="0" destOrd="0" presId="urn:microsoft.com/office/officeart/2005/8/layout/hierarchy3"/>
    <dgm:cxn modelId="{15726838-764A-444E-873F-2428A2796F1F}" type="presParOf" srcId="{C7B73787-9CAE-4CA0-ADB8-5AA1BEA58CF6}" destId="{3F9A7E64-572A-4A4B-A2FE-5F6A27CB32A1}" srcOrd="0" destOrd="0" presId="urn:microsoft.com/office/officeart/2005/8/layout/hierarchy3"/>
    <dgm:cxn modelId="{2B3F43B3-72CC-4594-9860-DBE8C998B9D1}" type="presParOf" srcId="{C7B73787-9CAE-4CA0-ADB8-5AA1BEA58CF6}" destId="{C4A5D702-DE33-4D94-9BCB-4469DE783BD4}" srcOrd="1" destOrd="0" presId="urn:microsoft.com/office/officeart/2005/8/layout/hierarchy3"/>
    <dgm:cxn modelId="{A48BE6A9-E83E-4A38-B00E-DCE75EE8EE92}" type="presParOf" srcId="{48D825EB-AEE7-4E40-A4B9-085B31C9BEA0}" destId="{6C8FE847-2D7B-448A-904E-E517D975CCCB}" srcOrd="1" destOrd="0" presId="urn:microsoft.com/office/officeart/2005/8/layout/hierarchy3"/>
    <dgm:cxn modelId="{2C40E394-C2D8-413C-91BF-77DC9275CFC9}" type="presParOf" srcId="{6C8FE847-2D7B-448A-904E-E517D975CCCB}" destId="{B3AF9D43-7B5C-4890-BB13-C9894737DE1A}" srcOrd="0" destOrd="0" presId="urn:microsoft.com/office/officeart/2005/8/layout/hierarchy3"/>
    <dgm:cxn modelId="{F66F5431-9554-494C-B0B7-A05045610842}" type="presParOf" srcId="{6C8FE847-2D7B-448A-904E-E517D975CCCB}" destId="{6710BC70-D48C-442E-9733-78A2A032D17C}" srcOrd="1" destOrd="0" presId="urn:microsoft.com/office/officeart/2005/8/layout/hierarchy3"/>
    <dgm:cxn modelId="{85CAFEEB-45DC-440A-A5E9-F6DEC43974C7}" type="presParOf" srcId="{6C8FE847-2D7B-448A-904E-E517D975CCCB}" destId="{D60EF7C1-B810-4E32-9D40-268C8557BAFA}" srcOrd="2" destOrd="0" presId="urn:microsoft.com/office/officeart/2005/8/layout/hierarchy3"/>
    <dgm:cxn modelId="{B515CB9B-5C52-4D43-9151-C2B090B7EBAC}" type="presParOf" srcId="{6C8FE847-2D7B-448A-904E-E517D975CCCB}" destId="{CFA31E56-8690-4E48-84E8-CD2BE39F6F62}" srcOrd="3" destOrd="0" presId="urn:microsoft.com/office/officeart/2005/8/layout/hierarchy3"/>
    <dgm:cxn modelId="{5CD02D9D-F251-46C2-81EB-B629BFA7C7DF}" type="presParOf" srcId="{6C8FE847-2D7B-448A-904E-E517D975CCCB}" destId="{014115DA-0C42-4A1A-9907-FE6CB51A8881}" srcOrd="4" destOrd="0" presId="urn:microsoft.com/office/officeart/2005/8/layout/hierarchy3"/>
    <dgm:cxn modelId="{07F9517D-194A-43A9-A2C6-088BE3D2ED17}" type="presParOf" srcId="{6C8FE847-2D7B-448A-904E-E517D975CCCB}" destId="{641AD6E7-3FC2-49E0-AE1B-51D407BB4DFB}" srcOrd="5" destOrd="0" presId="urn:microsoft.com/office/officeart/2005/8/layout/hierarchy3"/>
    <dgm:cxn modelId="{45CA6E61-C4C4-4D4E-8C88-3999C35F7BDC}" type="presParOf" srcId="{C347C12E-0674-4846-9C45-38856F963DF2}" destId="{D1C780E0-A286-404C-8F56-426AFCFC1374}" srcOrd="2" destOrd="0" presId="urn:microsoft.com/office/officeart/2005/8/layout/hierarchy3"/>
    <dgm:cxn modelId="{F3087E13-BE2B-4514-B193-B95FB0A6173C}" type="presParOf" srcId="{D1C780E0-A286-404C-8F56-426AFCFC1374}" destId="{FD5A955D-D5C0-4B29-B0CF-1089663E369F}" srcOrd="0" destOrd="0" presId="urn:microsoft.com/office/officeart/2005/8/layout/hierarchy3"/>
    <dgm:cxn modelId="{B3A9B0F5-8AE1-4F42-9D25-33E0A184486B}" type="presParOf" srcId="{FD5A955D-D5C0-4B29-B0CF-1089663E369F}" destId="{20066712-DA9B-4C0C-9059-FD14BBA79AFF}" srcOrd="0" destOrd="0" presId="urn:microsoft.com/office/officeart/2005/8/layout/hierarchy3"/>
    <dgm:cxn modelId="{348950F9-64BB-4DFF-8140-45F8B07AB5EA}" type="presParOf" srcId="{FD5A955D-D5C0-4B29-B0CF-1089663E369F}" destId="{87D0E640-E806-4DFC-AF57-7A75DC50EADD}" srcOrd="1" destOrd="0" presId="urn:microsoft.com/office/officeart/2005/8/layout/hierarchy3"/>
    <dgm:cxn modelId="{E01D6E61-0A47-47F1-9158-81D26E613DD0}" type="presParOf" srcId="{D1C780E0-A286-404C-8F56-426AFCFC1374}" destId="{8EEEDCF9-E84B-4669-A43A-00CCBAED0CE5}" srcOrd="1" destOrd="0" presId="urn:microsoft.com/office/officeart/2005/8/layout/hierarchy3"/>
    <dgm:cxn modelId="{CE6DD111-01C0-47F7-9274-842F28FEC29E}" type="presParOf" srcId="{8EEEDCF9-E84B-4669-A43A-00CCBAED0CE5}" destId="{57CE812C-51AE-4484-8119-04920C649FAD}" srcOrd="0" destOrd="0" presId="urn:microsoft.com/office/officeart/2005/8/layout/hierarchy3"/>
    <dgm:cxn modelId="{CD4F709F-BD60-4DF7-97F2-717A8C594BD1}" type="presParOf" srcId="{8EEEDCF9-E84B-4669-A43A-00CCBAED0CE5}" destId="{36A18900-D0A4-4F81-9C1C-2B14A6C73142}" srcOrd="1" destOrd="0" presId="urn:microsoft.com/office/officeart/2005/8/layout/hierarchy3"/>
    <dgm:cxn modelId="{DB3ADA75-440E-45BE-9158-F0318BE9648F}" type="presParOf" srcId="{8EEEDCF9-E84B-4669-A43A-00CCBAED0CE5}" destId="{658A0B82-6262-4AC7-9CF3-233EB280D4D7}" srcOrd="2" destOrd="0" presId="urn:microsoft.com/office/officeart/2005/8/layout/hierarchy3"/>
    <dgm:cxn modelId="{5F53DADF-2DFE-44FC-9C44-8C2521FC5171}" type="presParOf" srcId="{8EEEDCF9-E84B-4669-A43A-00CCBAED0CE5}" destId="{78B2D424-08B3-410A-BAE9-0C101311203B}" srcOrd="3" destOrd="0" presId="urn:microsoft.com/office/officeart/2005/8/layout/hierarchy3"/>
    <dgm:cxn modelId="{BCA7F01F-534B-4BAB-A3A8-CED0FB2BB444}" type="presParOf" srcId="{8EEEDCF9-E84B-4669-A43A-00CCBAED0CE5}" destId="{ECD8B14D-FAA4-420E-B5B2-4BA2EFA22D04}" srcOrd="4" destOrd="0" presId="urn:microsoft.com/office/officeart/2005/8/layout/hierarchy3"/>
    <dgm:cxn modelId="{E739364A-940C-462D-8E0A-D0EB9D970D19}" type="presParOf" srcId="{8EEEDCF9-E84B-4669-A43A-00CCBAED0CE5}" destId="{079B5088-1AA7-4538-8A2F-769EAAE90823}" srcOrd="5" destOrd="0" presId="urn:microsoft.com/office/officeart/2005/8/layout/hierarchy3"/>
    <dgm:cxn modelId="{5C30BCE6-5730-4BF5-8913-1E9B6A7B34FA}" type="presParOf" srcId="{8EEEDCF9-E84B-4669-A43A-00CCBAED0CE5}" destId="{6FF0A4DB-F021-4F36-B05C-9E7EFE445669}" srcOrd="6" destOrd="0" presId="urn:microsoft.com/office/officeart/2005/8/layout/hierarchy3"/>
    <dgm:cxn modelId="{211D2494-5AB1-4DAC-B851-875206D9241C}" type="presParOf" srcId="{8EEEDCF9-E84B-4669-A43A-00CCBAED0CE5}" destId="{EEEA2275-B7BB-4619-9826-2731E3BB92F7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5D5E6-5BA7-44EF-AAEE-A445C73431D9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EE0A951-1334-4361-AB36-AEB59FD25977}">
      <dgm:prSet phldrT="[Текст]"/>
      <dgm:spPr/>
      <dgm:t>
        <a:bodyPr/>
        <a:lstStyle/>
        <a:p>
          <a:r>
            <a:rPr lang="uk-UA" dirty="0" smtClean="0"/>
            <a:t>Підвищення економічної ефективності використання ресурсного потенціалу громади</a:t>
          </a:r>
          <a:endParaRPr lang="uk-UA" dirty="0"/>
        </a:p>
      </dgm:t>
    </dgm:pt>
    <dgm:pt modelId="{FE6599A3-A1A8-4DA5-BC87-E54F7E1AD816}" type="parTrans" cxnId="{B23B6CAD-0473-4F9F-B689-561C74FC2EED}">
      <dgm:prSet/>
      <dgm:spPr/>
      <dgm:t>
        <a:bodyPr/>
        <a:lstStyle/>
        <a:p>
          <a:endParaRPr lang="uk-UA"/>
        </a:p>
      </dgm:t>
    </dgm:pt>
    <dgm:pt modelId="{1F76DA63-2B7F-4E0B-A739-0ED76BADEE1D}" type="sibTrans" cxnId="{B23B6CAD-0473-4F9F-B689-561C74FC2EED}">
      <dgm:prSet/>
      <dgm:spPr/>
      <dgm:t>
        <a:bodyPr/>
        <a:lstStyle/>
        <a:p>
          <a:endParaRPr lang="uk-UA"/>
        </a:p>
      </dgm:t>
    </dgm:pt>
    <dgm:pt modelId="{6B6FA54A-051B-47A9-B579-B46023388D34}">
      <dgm:prSet phldrT="[Текст]"/>
      <dgm:spPr/>
      <dgm:t>
        <a:bodyPr/>
        <a:lstStyle/>
        <a:p>
          <a:r>
            <a:rPr lang="uk-UA" dirty="0" smtClean="0"/>
            <a:t>1.1. Ефективна бізнес інфраструктура та інвестиційна привабливість</a:t>
          </a:r>
          <a:endParaRPr lang="uk-UA" dirty="0"/>
        </a:p>
      </dgm:t>
    </dgm:pt>
    <dgm:pt modelId="{D6B534DA-3981-4057-B364-09A2733F0B01}" type="parTrans" cxnId="{612FCBB3-58E2-465A-8ADC-BB9F0DA1CFA4}">
      <dgm:prSet/>
      <dgm:spPr/>
      <dgm:t>
        <a:bodyPr/>
        <a:lstStyle/>
        <a:p>
          <a:endParaRPr lang="uk-UA"/>
        </a:p>
      </dgm:t>
    </dgm:pt>
    <dgm:pt modelId="{1A0A233C-9878-4078-B9EC-A27C44A5B5DC}" type="sibTrans" cxnId="{612FCBB3-58E2-465A-8ADC-BB9F0DA1CFA4}">
      <dgm:prSet/>
      <dgm:spPr/>
      <dgm:t>
        <a:bodyPr/>
        <a:lstStyle/>
        <a:p>
          <a:endParaRPr lang="uk-UA"/>
        </a:p>
      </dgm:t>
    </dgm:pt>
    <dgm:pt modelId="{D53565E3-9422-4820-B520-6BB595E8142E}">
      <dgm:prSet phldrT="[Текст]"/>
      <dgm:spPr/>
      <dgm:t>
        <a:bodyPr/>
        <a:lstStyle/>
        <a:p>
          <a:r>
            <a:rPr lang="uk-UA" dirty="0" smtClean="0"/>
            <a:t>Висока якість життя, комфортні умови та добробут</a:t>
          </a:r>
          <a:endParaRPr lang="uk-UA" dirty="0"/>
        </a:p>
      </dgm:t>
    </dgm:pt>
    <dgm:pt modelId="{3924C4D8-A79B-4C94-8A7B-5C49376AA9AD}" type="parTrans" cxnId="{C32B07FD-CA38-4F9B-9337-5C0E630CBCE8}">
      <dgm:prSet/>
      <dgm:spPr/>
      <dgm:t>
        <a:bodyPr/>
        <a:lstStyle/>
        <a:p>
          <a:endParaRPr lang="uk-UA"/>
        </a:p>
      </dgm:t>
    </dgm:pt>
    <dgm:pt modelId="{08236771-3690-44AB-B112-6C4CA516A827}" type="sibTrans" cxnId="{C32B07FD-CA38-4F9B-9337-5C0E630CBCE8}">
      <dgm:prSet/>
      <dgm:spPr/>
      <dgm:t>
        <a:bodyPr/>
        <a:lstStyle/>
        <a:p>
          <a:endParaRPr lang="uk-UA"/>
        </a:p>
      </dgm:t>
    </dgm:pt>
    <dgm:pt modelId="{CB2B0CA5-DEE0-4D4C-B32D-0815CAF1FEED}">
      <dgm:prSet phldrT="[Текст]"/>
      <dgm:spPr/>
      <dgm:t>
        <a:bodyPr/>
        <a:lstStyle/>
        <a:p>
          <a:r>
            <a:rPr lang="uk-UA" dirty="0" smtClean="0"/>
            <a:t> 2.1. Універсальна система соціального захисту населення та безпечні умови життя</a:t>
          </a:r>
          <a:endParaRPr lang="uk-UA" dirty="0"/>
        </a:p>
      </dgm:t>
    </dgm:pt>
    <dgm:pt modelId="{CDD3846A-0258-4EB5-A8C2-4AD4231F0094}" type="parTrans" cxnId="{7165B87E-8932-4EFE-B75E-EAA3F9FEB97F}">
      <dgm:prSet/>
      <dgm:spPr/>
      <dgm:t>
        <a:bodyPr/>
        <a:lstStyle/>
        <a:p>
          <a:endParaRPr lang="uk-UA"/>
        </a:p>
      </dgm:t>
    </dgm:pt>
    <dgm:pt modelId="{EA075BB3-A23F-44A7-AEC4-94C1C4755F54}" type="sibTrans" cxnId="{7165B87E-8932-4EFE-B75E-EAA3F9FEB97F}">
      <dgm:prSet/>
      <dgm:spPr/>
      <dgm:t>
        <a:bodyPr/>
        <a:lstStyle/>
        <a:p>
          <a:endParaRPr lang="uk-UA"/>
        </a:p>
      </dgm:t>
    </dgm:pt>
    <dgm:pt modelId="{7A226506-BE09-45E7-86D0-0E62D101C784}">
      <dgm:prSet phldrT="[Текст]"/>
      <dgm:spPr/>
      <dgm:t>
        <a:bodyPr/>
        <a:lstStyle/>
        <a:p>
          <a:r>
            <a:rPr lang="uk-UA" dirty="0" smtClean="0"/>
            <a:t>Оновлення екологічної та соціальної інфраструктури території</a:t>
          </a:r>
          <a:endParaRPr lang="uk-UA" dirty="0"/>
        </a:p>
      </dgm:t>
    </dgm:pt>
    <dgm:pt modelId="{BF906F1B-74C9-47ED-B49F-F314269488C1}" type="parTrans" cxnId="{3BE7A012-62D7-40DB-AC57-91ADA35EBD43}">
      <dgm:prSet/>
      <dgm:spPr/>
      <dgm:t>
        <a:bodyPr/>
        <a:lstStyle/>
        <a:p>
          <a:endParaRPr lang="uk-UA"/>
        </a:p>
      </dgm:t>
    </dgm:pt>
    <dgm:pt modelId="{1A8E4139-7E5D-4DF3-8E43-04C4964FD648}" type="sibTrans" cxnId="{3BE7A012-62D7-40DB-AC57-91ADA35EBD43}">
      <dgm:prSet/>
      <dgm:spPr/>
      <dgm:t>
        <a:bodyPr/>
        <a:lstStyle/>
        <a:p>
          <a:endParaRPr lang="uk-UA"/>
        </a:p>
      </dgm:t>
    </dgm:pt>
    <dgm:pt modelId="{A08867CE-148F-4A69-A8F0-784D03A635B8}">
      <dgm:prSet phldrT="[Текст]"/>
      <dgm:spPr/>
      <dgm:t>
        <a:bodyPr/>
        <a:lstStyle/>
        <a:p>
          <a:r>
            <a:rPr lang="uk-UA" dirty="0" smtClean="0"/>
            <a:t> 3.1. Збереження та відтворення довкілля</a:t>
          </a:r>
          <a:endParaRPr lang="uk-UA" dirty="0"/>
        </a:p>
      </dgm:t>
    </dgm:pt>
    <dgm:pt modelId="{209F76DA-CB9A-4249-8176-59E4A0C0C698}" type="parTrans" cxnId="{FD6E5DD3-25E3-4793-B594-3ACF15DC6560}">
      <dgm:prSet/>
      <dgm:spPr/>
      <dgm:t>
        <a:bodyPr/>
        <a:lstStyle/>
        <a:p>
          <a:endParaRPr lang="uk-UA"/>
        </a:p>
      </dgm:t>
    </dgm:pt>
    <dgm:pt modelId="{511688D5-A1FD-422D-8FB5-D3DA39F43511}" type="sibTrans" cxnId="{FD6E5DD3-25E3-4793-B594-3ACF15DC6560}">
      <dgm:prSet/>
      <dgm:spPr/>
      <dgm:t>
        <a:bodyPr/>
        <a:lstStyle/>
        <a:p>
          <a:endParaRPr lang="uk-UA"/>
        </a:p>
      </dgm:t>
    </dgm:pt>
    <dgm:pt modelId="{0B55920E-2AA6-43B5-BA99-CEF577F6C321}">
      <dgm:prSet phldrT="[Текст]"/>
      <dgm:spPr/>
      <dgm:t>
        <a:bodyPr/>
        <a:lstStyle/>
        <a:p>
          <a:r>
            <a:rPr lang="uk-UA" dirty="0" smtClean="0"/>
            <a:t> 1.2. Підтримка розвитку МСП</a:t>
          </a:r>
          <a:endParaRPr lang="uk-UA" dirty="0"/>
        </a:p>
      </dgm:t>
    </dgm:pt>
    <dgm:pt modelId="{5427664C-8B07-4E0D-92C7-65794A362CF1}" type="parTrans" cxnId="{479C54A5-2CF5-47AD-AD67-DAD9FCCDA21E}">
      <dgm:prSet/>
      <dgm:spPr/>
      <dgm:t>
        <a:bodyPr/>
        <a:lstStyle/>
        <a:p>
          <a:endParaRPr lang="uk-UA"/>
        </a:p>
      </dgm:t>
    </dgm:pt>
    <dgm:pt modelId="{E40965AD-1FBA-42B2-9F91-C38A65DE8E7A}" type="sibTrans" cxnId="{479C54A5-2CF5-47AD-AD67-DAD9FCCDA21E}">
      <dgm:prSet/>
      <dgm:spPr/>
      <dgm:t>
        <a:bodyPr/>
        <a:lstStyle/>
        <a:p>
          <a:endParaRPr lang="uk-UA"/>
        </a:p>
      </dgm:t>
    </dgm:pt>
    <dgm:pt modelId="{C412D60D-004C-4982-8E15-D14FA804D5D2}">
      <dgm:prSet phldrT="[Текст]"/>
      <dgm:spPr/>
      <dgm:t>
        <a:bodyPr/>
        <a:lstStyle/>
        <a:p>
          <a:r>
            <a:rPr lang="uk-UA" dirty="0" smtClean="0"/>
            <a:t> 1.3. Ефективне управління просторовим розвитком</a:t>
          </a:r>
          <a:endParaRPr lang="uk-UA" dirty="0"/>
        </a:p>
      </dgm:t>
    </dgm:pt>
    <dgm:pt modelId="{9DBAD095-412F-4BB5-97C9-956BDAF73DBA}" type="parTrans" cxnId="{FFCF9B03-F78D-4934-B185-A63F603E2FAC}">
      <dgm:prSet/>
      <dgm:spPr/>
      <dgm:t>
        <a:bodyPr/>
        <a:lstStyle/>
        <a:p>
          <a:endParaRPr lang="uk-UA"/>
        </a:p>
      </dgm:t>
    </dgm:pt>
    <dgm:pt modelId="{069B1362-C50D-4A10-8BB7-12DCBF948FF6}" type="sibTrans" cxnId="{FFCF9B03-F78D-4934-B185-A63F603E2FAC}">
      <dgm:prSet/>
      <dgm:spPr/>
      <dgm:t>
        <a:bodyPr/>
        <a:lstStyle/>
        <a:p>
          <a:endParaRPr lang="uk-UA"/>
        </a:p>
      </dgm:t>
    </dgm:pt>
    <dgm:pt modelId="{92FE4168-5D8F-4552-B875-2DAD74E013A1}">
      <dgm:prSet phldrT="[Текст]"/>
      <dgm:spPr/>
      <dgm:t>
        <a:bodyPr/>
        <a:lstStyle/>
        <a:p>
          <a:r>
            <a:rPr lang="uk-UA" dirty="0" smtClean="0"/>
            <a:t> 1.4. Розвиток комунальних підприємств</a:t>
          </a:r>
          <a:endParaRPr lang="uk-UA" dirty="0"/>
        </a:p>
      </dgm:t>
    </dgm:pt>
    <dgm:pt modelId="{EC0FC8F3-CEF6-471E-ADA6-F3814461F7D0}" type="parTrans" cxnId="{D3E86ABF-CB6C-4A7A-B47E-95EF5AACF6E1}">
      <dgm:prSet/>
      <dgm:spPr/>
      <dgm:t>
        <a:bodyPr/>
        <a:lstStyle/>
        <a:p>
          <a:endParaRPr lang="uk-UA"/>
        </a:p>
      </dgm:t>
    </dgm:pt>
    <dgm:pt modelId="{E5DE6DEC-0C00-46DB-BE5F-E18A7F24CF72}" type="sibTrans" cxnId="{D3E86ABF-CB6C-4A7A-B47E-95EF5AACF6E1}">
      <dgm:prSet/>
      <dgm:spPr/>
      <dgm:t>
        <a:bodyPr/>
        <a:lstStyle/>
        <a:p>
          <a:endParaRPr lang="uk-UA"/>
        </a:p>
      </dgm:t>
    </dgm:pt>
    <dgm:pt modelId="{4FD14390-5EB5-48D0-A914-D2096B8FDAEA}">
      <dgm:prSet phldrT="[Текст]"/>
      <dgm:spPr/>
      <dgm:t>
        <a:bodyPr/>
        <a:lstStyle/>
        <a:p>
          <a:r>
            <a:rPr lang="uk-UA" dirty="0" smtClean="0"/>
            <a:t> 2.2. Створення умов для дітей та молоді</a:t>
          </a:r>
          <a:endParaRPr lang="uk-UA" dirty="0"/>
        </a:p>
      </dgm:t>
    </dgm:pt>
    <dgm:pt modelId="{434B629E-D3B2-4F72-BFB2-8AF17CDB4185}" type="parTrans" cxnId="{ED18084C-45E9-4ABA-84B7-58325F51674E}">
      <dgm:prSet/>
      <dgm:spPr/>
      <dgm:t>
        <a:bodyPr/>
        <a:lstStyle/>
        <a:p>
          <a:endParaRPr lang="uk-UA"/>
        </a:p>
      </dgm:t>
    </dgm:pt>
    <dgm:pt modelId="{309E4CF1-CF8C-469B-B5F0-E348E81B8F9A}" type="sibTrans" cxnId="{ED18084C-45E9-4ABA-84B7-58325F51674E}">
      <dgm:prSet/>
      <dgm:spPr/>
      <dgm:t>
        <a:bodyPr/>
        <a:lstStyle/>
        <a:p>
          <a:endParaRPr lang="uk-UA"/>
        </a:p>
      </dgm:t>
    </dgm:pt>
    <dgm:pt modelId="{FC34AAAF-B0CC-4B24-9955-B23B489DFC77}">
      <dgm:prSet phldrT="[Текст]"/>
      <dgm:spPr/>
      <dgm:t>
        <a:bodyPr/>
        <a:lstStyle/>
        <a:p>
          <a:r>
            <a:rPr lang="uk-UA" dirty="0" smtClean="0"/>
            <a:t>2.3. Розвиток спроможностей для </a:t>
          </a:r>
          <a:r>
            <a:rPr lang="uk-UA" dirty="0" err="1" smtClean="0"/>
            <a:t>громадськоїактивності</a:t>
          </a:r>
          <a:r>
            <a:rPr lang="uk-UA" dirty="0" smtClean="0"/>
            <a:t> жителів громади, молоді</a:t>
          </a:r>
          <a:endParaRPr lang="uk-UA" dirty="0"/>
        </a:p>
      </dgm:t>
    </dgm:pt>
    <dgm:pt modelId="{3BEF63F2-A2E2-4CA3-905C-85F74358A2BE}" type="parTrans" cxnId="{73913DEA-FB16-47FA-B216-1FF947526615}">
      <dgm:prSet/>
      <dgm:spPr/>
      <dgm:t>
        <a:bodyPr/>
        <a:lstStyle/>
        <a:p>
          <a:endParaRPr lang="uk-UA"/>
        </a:p>
      </dgm:t>
    </dgm:pt>
    <dgm:pt modelId="{DCF686F5-3399-4CB3-8C96-732B2039DAD3}" type="sibTrans" cxnId="{73913DEA-FB16-47FA-B216-1FF947526615}">
      <dgm:prSet/>
      <dgm:spPr/>
      <dgm:t>
        <a:bodyPr/>
        <a:lstStyle/>
        <a:p>
          <a:endParaRPr lang="uk-UA"/>
        </a:p>
      </dgm:t>
    </dgm:pt>
    <dgm:pt modelId="{0BDEE27A-F2CA-4111-BBA4-69F638C1ADCF}">
      <dgm:prSet phldrT="[Текст]"/>
      <dgm:spPr/>
      <dgm:t>
        <a:bodyPr/>
        <a:lstStyle/>
        <a:p>
          <a:endParaRPr lang="uk-UA" dirty="0"/>
        </a:p>
      </dgm:t>
    </dgm:pt>
    <dgm:pt modelId="{39AC81C9-5C0D-4878-953A-BA2373541882}" type="parTrans" cxnId="{3CD06E7B-6BE5-4E2B-840E-F2540DC34430}">
      <dgm:prSet/>
      <dgm:spPr/>
      <dgm:t>
        <a:bodyPr/>
        <a:lstStyle/>
        <a:p>
          <a:endParaRPr lang="uk-UA"/>
        </a:p>
      </dgm:t>
    </dgm:pt>
    <dgm:pt modelId="{9CFBA1F7-7593-46FE-998F-624449DB0858}" type="sibTrans" cxnId="{3CD06E7B-6BE5-4E2B-840E-F2540DC34430}">
      <dgm:prSet/>
      <dgm:spPr/>
      <dgm:t>
        <a:bodyPr/>
        <a:lstStyle/>
        <a:p>
          <a:endParaRPr lang="uk-UA"/>
        </a:p>
      </dgm:t>
    </dgm:pt>
    <dgm:pt modelId="{895D2751-17AE-4DB7-9F55-ED24B528B551}">
      <dgm:prSet phldrT="[Текст]"/>
      <dgm:spPr/>
      <dgm:t>
        <a:bodyPr/>
        <a:lstStyle/>
        <a:p>
          <a:r>
            <a:rPr lang="uk-UA" dirty="0" smtClean="0"/>
            <a:t>3.2. Покращення управління відходами</a:t>
          </a:r>
          <a:endParaRPr lang="uk-UA" dirty="0"/>
        </a:p>
      </dgm:t>
    </dgm:pt>
    <dgm:pt modelId="{1D5A5053-C8DB-4424-B7C0-B1E9A81E30D4}" type="parTrans" cxnId="{2F8481BA-FA06-4BC0-914E-CDFC4AB4BC52}">
      <dgm:prSet/>
      <dgm:spPr/>
      <dgm:t>
        <a:bodyPr/>
        <a:lstStyle/>
        <a:p>
          <a:endParaRPr lang="uk-UA"/>
        </a:p>
      </dgm:t>
    </dgm:pt>
    <dgm:pt modelId="{6FDDD9DC-3DE8-41E1-88C4-70511359E36F}" type="sibTrans" cxnId="{2F8481BA-FA06-4BC0-914E-CDFC4AB4BC52}">
      <dgm:prSet/>
      <dgm:spPr/>
      <dgm:t>
        <a:bodyPr/>
        <a:lstStyle/>
        <a:p>
          <a:endParaRPr lang="uk-UA"/>
        </a:p>
      </dgm:t>
    </dgm:pt>
    <dgm:pt modelId="{AE081B48-D150-4DA3-849A-4BA270234CAF}">
      <dgm:prSet phldrT="[Текст]"/>
      <dgm:spPr/>
      <dgm:t>
        <a:bodyPr/>
        <a:lstStyle/>
        <a:p>
          <a:r>
            <a:rPr lang="uk-UA" dirty="0" smtClean="0"/>
            <a:t>3.3. Поліпшення соціальної інфраструктури</a:t>
          </a:r>
          <a:endParaRPr lang="uk-UA" dirty="0"/>
        </a:p>
      </dgm:t>
    </dgm:pt>
    <dgm:pt modelId="{5D47328F-A024-4F30-96A3-1BBDB22776B5}" type="parTrans" cxnId="{1C117BB4-1DDA-414A-9A67-60FDB47BF017}">
      <dgm:prSet/>
      <dgm:spPr/>
      <dgm:t>
        <a:bodyPr/>
        <a:lstStyle/>
        <a:p>
          <a:endParaRPr lang="uk-UA"/>
        </a:p>
      </dgm:t>
    </dgm:pt>
    <dgm:pt modelId="{DB802B25-0709-490F-A269-30EBFE1F5034}" type="sibTrans" cxnId="{1C117BB4-1DDA-414A-9A67-60FDB47BF017}">
      <dgm:prSet/>
      <dgm:spPr/>
      <dgm:t>
        <a:bodyPr/>
        <a:lstStyle/>
        <a:p>
          <a:endParaRPr lang="uk-UA"/>
        </a:p>
      </dgm:t>
    </dgm:pt>
    <dgm:pt modelId="{84ECAE22-C929-4980-A119-CFA0297D8FAC}">
      <dgm:prSet phldrT="[Текст]"/>
      <dgm:spPr/>
      <dgm:t>
        <a:bodyPr/>
        <a:lstStyle/>
        <a:p>
          <a:r>
            <a:rPr lang="uk-UA" dirty="0" smtClean="0"/>
            <a:t> Оновлення діючої мережі доріг</a:t>
          </a:r>
          <a:endParaRPr lang="uk-UA" dirty="0"/>
        </a:p>
      </dgm:t>
    </dgm:pt>
    <dgm:pt modelId="{E1746547-46D9-4E9B-9192-1E90589B54A3}" type="parTrans" cxnId="{719F1E93-489F-4B17-A01A-CA3E1F26ED6F}">
      <dgm:prSet/>
      <dgm:spPr/>
      <dgm:t>
        <a:bodyPr/>
        <a:lstStyle/>
        <a:p>
          <a:endParaRPr lang="uk-UA"/>
        </a:p>
      </dgm:t>
    </dgm:pt>
    <dgm:pt modelId="{A1F6A014-0C85-45E1-A3C8-8F5A59E5587F}" type="sibTrans" cxnId="{719F1E93-489F-4B17-A01A-CA3E1F26ED6F}">
      <dgm:prSet/>
      <dgm:spPr/>
      <dgm:t>
        <a:bodyPr/>
        <a:lstStyle/>
        <a:p>
          <a:endParaRPr lang="uk-UA"/>
        </a:p>
      </dgm:t>
    </dgm:pt>
    <dgm:pt modelId="{5C8CCFA3-D1D9-416F-BAAD-434FEE3285CB}">
      <dgm:prSet phldrT="[Текст]"/>
      <dgm:spPr/>
      <dgm:t>
        <a:bodyPr/>
        <a:lstStyle/>
        <a:p>
          <a:endParaRPr lang="uk-UA" dirty="0"/>
        </a:p>
      </dgm:t>
    </dgm:pt>
    <dgm:pt modelId="{A13AA54F-925B-401F-8266-0B396D726B78}" type="parTrans" cxnId="{5AA4466A-2960-4C4B-8F36-F45DE083DFCF}">
      <dgm:prSet/>
      <dgm:spPr/>
      <dgm:t>
        <a:bodyPr/>
        <a:lstStyle/>
        <a:p>
          <a:endParaRPr lang="uk-UA"/>
        </a:p>
      </dgm:t>
    </dgm:pt>
    <dgm:pt modelId="{CD611B44-9549-420A-97EB-479BC212C53B}" type="sibTrans" cxnId="{5AA4466A-2960-4C4B-8F36-F45DE083DFCF}">
      <dgm:prSet/>
      <dgm:spPr/>
      <dgm:t>
        <a:bodyPr/>
        <a:lstStyle/>
        <a:p>
          <a:endParaRPr lang="uk-UA"/>
        </a:p>
      </dgm:t>
    </dgm:pt>
    <dgm:pt modelId="{805209EB-8F75-4A15-B2B7-2A69B45C18D4}" type="pres">
      <dgm:prSet presAssocID="{18B5D5E6-5BA7-44EF-AAEE-A445C73431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2FADD1-8B73-4CEB-A262-D47CEB3A5435}" type="pres">
      <dgm:prSet presAssocID="{1EE0A951-1334-4361-AB36-AEB59FD25977}" presName="composite" presStyleCnt="0"/>
      <dgm:spPr/>
    </dgm:pt>
    <dgm:pt modelId="{16EBFDEB-5437-48F6-988F-B2EA4B945C35}" type="pres">
      <dgm:prSet presAssocID="{1EE0A951-1334-4361-AB36-AEB59FD259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A20F43-7044-4F35-9026-379BC85E435C}" type="pres">
      <dgm:prSet presAssocID="{1EE0A951-1334-4361-AB36-AEB59FD2597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EFDDC6-C605-4E85-A15A-FCB5B5D39756}" type="pres">
      <dgm:prSet presAssocID="{1F76DA63-2B7F-4E0B-A739-0ED76BADEE1D}" presName="space" presStyleCnt="0"/>
      <dgm:spPr/>
    </dgm:pt>
    <dgm:pt modelId="{A6F630E3-4D4B-4764-8F23-4345C5C8E7D2}" type="pres">
      <dgm:prSet presAssocID="{D53565E3-9422-4820-B520-6BB595E8142E}" presName="composite" presStyleCnt="0"/>
      <dgm:spPr/>
    </dgm:pt>
    <dgm:pt modelId="{B90A3B14-F933-4C09-AFDF-192ECE8F428F}" type="pres">
      <dgm:prSet presAssocID="{D53565E3-9422-4820-B520-6BB595E814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44F238-BF02-49B6-910F-6184703B630E}" type="pres">
      <dgm:prSet presAssocID="{D53565E3-9422-4820-B520-6BB595E8142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322863-D4B3-41F1-84C7-7287EAC6BD63}" type="pres">
      <dgm:prSet presAssocID="{08236771-3690-44AB-B112-6C4CA516A827}" presName="space" presStyleCnt="0"/>
      <dgm:spPr/>
    </dgm:pt>
    <dgm:pt modelId="{DC67D23C-B364-4BC0-BA87-565D4CD4C36D}" type="pres">
      <dgm:prSet presAssocID="{7A226506-BE09-45E7-86D0-0E62D101C784}" presName="composite" presStyleCnt="0"/>
      <dgm:spPr/>
    </dgm:pt>
    <dgm:pt modelId="{C9C77864-FECF-4441-A1F2-1B5B9449351E}" type="pres">
      <dgm:prSet presAssocID="{7A226506-BE09-45E7-86D0-0E62D101C7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E4B832-D527-47BD-A457-4A3EB5B1C8EE}" type="pres">
      <dgm:prSet presAssocID="{7A226506-BE09-45E7-86D0-0E62D101C78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9C54A5-2CF5-47AD-AD67-DAD9FCCDA21E}" srcId="{1EE0A951-1334-4361-AB36-AEB59FD25977}" destId="{0B55920E-2AA6-43B5-BA99-CEF577F6C321}" srcOrd="1" destOrd="0" parTransId="{5427664C-8B07-4E0D-92C7-65794A362CF1}" sibTransId="{E40965AD-1FBA-42B2-9F91-C38A65DE8E7A}"/>
    <dgm:cxn modelId="{612FCBB3-58E2-465A-8ADC-BB9F0DA1CFA4}" srcId="{1EE0A951-1334-4361-AB36-AEB59FD25977}" destId="{6B6FA54A-051B-47A9-B579-B46023388D34}" srcOrd="0" destOrd="0" parTransId="{D6B534DA-3981-4057-B364-09A2733F0B01}" sibTransId="{1A0A233C-9878-4078-B9EC-A27C44A5B5DC}"/>
    <dgm:cxn modelId="{B3B72AAD-ACD0-4929-B186-99CEAEA9E0B5}" type="presOf" srcId="{84ECAE22-C929-4980-A119-CFA0297D8FAC}" destId="{87E4B832-D527-47BD-A457-4A3EB5B1C8EE}" srcOrd="0" destOrd="3" presId="urn:microsoft.com/office/officeart/2005/8/layout/hList1"/>
    <dgm:cxn modelId="{3CD06E7B-6BE5-4E2B-840E-F2540DC34430}" srcId="{D53565E3-9422-4820-B520-6BB595E8142E}" destId="{0BDEE27A-F2CA-4111-BBA4-69F638C1ADCF}" srcOrd="3" destOrd="0" parTransId="{39AC81C9-5C0D-4878-953A-BA2373541882}" sibTransId="{9CFBA1F7-7593-46FE-998F-624449DB0858}"/>
    <dgm:cxn modelId="{B23B6CAD-0473-4F9F-B689-561C74FC2EED}" srcId="{18B5D5E6-5BA7-44EF-AAEE-A445C73431D9}" destId="{1EE0A951-1334-4361-AB36-AEB59FD25977}" srcOrd="0" destOrd="0" parTransId="{FE6599A3-A1A8-4DA5-BC87-E54F7E1AD816}" sibTransId="{1F76DA63-2B7F-4E0B-A739-0ED76BADEE1D}"/>
    <dgm:cxn modelId="{5AEA0E61-A5D8-46ED-9E46-EBD30EABCD3A}" type="presOf" srcId="{4FD14390-5EB5-48D0-A914-D2096B8FDAEA}" destId="{C044F238-BF02-49B6-910F-6184703B630E}" srcOrd="0" destOrd="1" presId="urn:microsoft.com/office/officeart/2005/8/layout/hList1"/>
    <dgm:cxn modelId="{D3E86ABF-CB6C-4A7A-B47E-95EF5AACF6E1}" srcId="{1EE0A951-1334-4361-AB36-AEB59FD25977}" destId="{92FE4168-5D8F-4552-B875-2DAD74E013A1}" srcOrd="3" destOrd="0" parTransId="{EC0FC8F3-CEF6-471E-ADA6-F3814461F7D0}" sibTransId="{E5DE6DEC-0C00-46DB-BE5F-E18A7F24CF72}"/>
    <dgm:cxn modelId="{FFCF9B03-F78D-4934-B185-A63F603E2FAC}" srcId="{1EE0A951-1334-4361-AB36-AEB59FD25977}" destId="{C412D60D-004C-4982-8E15-D14FA804D5D2}" srcOrd="2" destOrd="0" parTransId="{9DBAD095-412F-4BB5-97C9-956BDAF73DBA}" sibTransId="{069B1362-C50D-4A10-8BB7-12DCBF948FF6}"/>
    <dgm:cxn modelId="{7165B87E-8932-4EFE-B75E-EAA3F9FEB97F}" srcId="{D53565E3-9422-4820-B520-6BB595E8142E}" destId="{CB2B0CA5-DEE0-4D4C-B32D-0815CAF1FEED}" srcOrd="0" destOrd="0" parTransId="{CDD3846A-0258-4EB5-A8C2-4AD4231F0094}" sibTransId="{EA075BB3-A23F-44A7-AEC4-94C1C4755F54}"/>
    <dgm:cxn modelId="{ED18084C-45E9-4ABA-84B7-58325F51674E}" srcId="{D53565E3-9422-4820-B520-6BB595E8142E}" destId="{4FD14390-5EB5-48D0-A914-D2096B8FDAEA}" srcOrd="1" destOrd="0" parTransId="{434B629E-D3B2-4F72-BFB2-8AF17CDB4185}" sibTransId="{309E4CF1-CF8C-469B-B5F0-E348E81B8F9A}"/>
    <dgm:cxn modelId="{AB0803D8-6683-4C95-8132-993EF13C0EC3}" type="presOf" srcId="{D53565E3-9422-4820-B520-6BB595E8142E}" destId="{B90A3B14-F933-4C09-AFDF-192ECE8F428F}" srcOrd="0" destOrd="0" presId="urn:microsoft.com/office/officeart/2005/8/layout/hList1"/>
    <dgm:cxn modelId="{69363E3C-7717-40B2-94FA-F19967839A7B}" type="presOf" srcId="{AE081B48-D150-4DA3-849A-4BA270234CAF}" destId="{87E4B832-D527-47BD-A457-4A3EB5B1C8EE}" srcOrd="0" destOrd="2" presId="urn:microsoft.com/office/officeart/2005/8/layout/hList1"/>
    <dgm:cxn modelId="{2262FFCA-E459-450A-B0D2-59A49A8BEA55}" type="presOf" srcId="{C412D60D-004C-4982-8E15-D14FA804D5D2}" destId="{96A20F43-7044-4F35-9026-379BC85E435C}" srcOrd="0" destOrd="2" presId="urn:microsoft.com/office/officeart/2005/8/layout/hList1"/>
    <dgm:cxn modelId="{A47A0FAE-9610-4F0D-B7E3-30EE450B6AF1}" type="presOf" srcId="{92FE4168-5D8F-4552-B875-2DAD74E013A1}" destId="{96A20F43-7044-4F35-9026-379BC85E435C}" srcOrd="0" destOrd="3" presId="urn:microsoft.com/office/officeart/2005/8/layout/hList1"/>
    <dgm:cxn modelId="{0B9AD08D-9B9D-46FF-9A79-C91BD3185285}" type="presOf" srcId="{6B6FA54A-051B-47A9-B579-B46023388D34}" destId="{96A20F43-7044-4F35-9026-379BC85E435C}" srcOrd="0" destOrd="0" presId="urn:microsoft.com/office/officeart/2005/8/layout/hList1"/>
    <dgm:cxn modelId="{27BD90F8-F670-4E83-B6F7-0610C03FD264}" type="presOf" srcId="{895D2751-17AE-4DB7-9F55-ED24B528B551}" destId="{87E4B832-D527-47BD-A457-4A3EB5B1C8EE}" srcOrd="0" destOrd="1" presId="urn:microsoft.com/office/officeart/2005/8/layout/hList1"/>
    <dgm:cxn modelId="{2410510E-14B9-47E8-8732-250B62827265}" type="presOf" srcId="{5C8CCFA3-D1D9-416F-BAAD-434FEE3285CB}" destId="{87E4B832-D527-47BD-A457-4A3EB5B1C8EE}" srcOrd="0" destOrd="4" presId="urn:microsoft.com/office/officeart/2005/8/layout/hList1"/>
    <dgm:cxn modelId="{CCA83ED4-7ABF-4AAA-8920-C0F0641EA42F}" type="presOf" srcId="{CB2B0CA5-DEE0-4D4C-B32D-0815CAF1FEED}" destId="{C044F238-BF02-49B6-910F-6184703B630E}" srcOrd="0" destOrd="0" presId="urn:microsoft.com/office/officeart/2005/8/layout/hList1"/>
    <dgm:cxn modelId="{1C117BB4-1DDA-414A-9A67-60FDB47BF017}" srcId="{7A226506-BE09-45E7-86D0-0E62D101C784}" destId="{AE081B48-D150-4DA3-849A-4BA270234CAF}" srcOrd="2" destOrd="0" parTransId="{5D47328F-A024-4F30-96A3-1BBDB22776B5}" sibTransId="{DB802B25-0709-490F-A269-30EBFE1F5034}"/>
    <dgm:cxn modelId="{515BAF4D-F861-4ECB-8E42-84E76557FAC3}" type="presOf" srcId="{A08867CE-148F-4A69-A8F0-784D03A635B8}" destId="{87E4B832-D527-47BD-A457-4A3EB5B1C8EE}" srcOrd="0" destOrd="0" presId="urn:microsoft.com/office/officeart/2005/8/layout/hList1"/>
    <dgm:cxn modelId="{FA3901D1-900C-48F6-8A3B-929B48CE36FB}" type="presOf" srcId="{7A226506-BE09-45E7-86D0-0E62D101C784}" destId="{C9C77864-FECF-4441-A1F2-1B5B9449351E}" srcOrd="0" destOrd="0" presId="urn:microsoft.com/office/officeart/2005/8/layout/hList1"/>
    <dgm:cxn modelId="{3BE7A012-62D7-40DB-AC57-91ADA35EBD43}" srcId="{18B5D5E6-5BA7-44EF-AAEE-A445C73431D9}" destId="{7A226506-BE09-45E7-86D0-0E62D101C784}" srcOrd="2" destOrd="0" parTransId="{BF906F1B-74C9-47ED-B49F-F314269488C1}" sibTransId="{1A8E4139-7E5D-4DF3-8E43-04C4964FD648}"/>
    <dgm:cxn modelId="{719F1E93-489F-4B17-A01A-CA3E1F26ED6F}" srcId="{7A226506-BE09-45E7-86D0-0E62D101C784}" destId="{84ECAE22-C929-4980-A119-CFA0297D8FAC}" srcOrd="3" destOrd="0" parTransId="{E1746547-46D9-4E9B-9192-1E90589B54A3}" sibTransId="{A1F6A014-0C85-45E1-A3C8-8F5A59E5587F}"/>
    <dgm:cxn modelId="{2F8481BA-FA06-4BC0-914E-CDFC4AB4BC52}" srcId="{7A226506-BE09-45E7-86D0-0E62D101C784}" destId="{895D2751-17AE-4DB7-9F55-ED24B528B551}" srcOrd="1" destOrd="0" parTransId="{1D5A5053-C8DB-4424-B7C0-B1E9A81E30D4}" sibTransId="{6FDDD9DC-3DE8-41E1-88C4-70511359E36F}"/>
    <dgm:cxn modelId="{B247CCD7-C61E-41DE-BD1F-626A63C2705E}" type="presOf" srcId="{1EE0A951-1334-4361-AB36-AEB59FD25977}" destId="{16EBFDEB-5437-48F6-988F-B2EA4B945C35}" srcOrd="0" destOrd="0" presId="urn:microsoft.com/office/officeart/2005/8/layout/hList1"/>
    <dgm:cxn modelId="{5AA4466A-2960-4C4B-8F36-F45DE083DFCF}" srcId="{7A226506-BE09-45E7-86D0-0E62D101C784}" destId="{5C8CCFA3-D1D9-416F-BAAD-434FEE3285CB}" srcOrd="4" destOrd="0" parTransId="{A13AA54F-925B-401F-8266-0B396D726B78}" sibTransId="{CD611B44-9549-420A-97EB-479BC212C53B}"/>
    <dgm:cxn modelId="{38583153-3B33-4B6B-9A35-0EBF1A1A695A}" type="presOf" srcId="{0BDEE27A-F2CA-4111-BBA4-69F638C1ADCF}" destId="{C044F238-BF02-49B6-910F-6184703B630E}" srcOrd="0" destOrd="3" presId="urn:microsoft.com/office/officeart/2005/8/layout/hList1"/>
    <dgm:cxn modelId="{C32B07FD-CA38-4F9B-9337-5C0E630CBCE8}" srcId="{18B5D5E6-5BA7-44EF-AAEE-A445C73431D9}" destId="{D53565E3-9422-4820-B520-6BB595E8142E}" srcOrd="1" destOrd="0" parTransId="{3924C4D8-A79B-4C94-8A7B-5C49376AA9AD}" sibTransId="{08236771-3690-44AB-B112-6C4CA516A827}"/>
    <dgm:cxn modelId="{73913DEA-FB16-47FA-B216-1FF947526615}" srcId="{D53565E3-9422-4820-B520-6BB595E8142E}" destId="{FC34AAAF-B0CC-4B24-9955-B23B489DFC77}" srcOrd="2" destOrd="0" parTransId="{3BEF63F2-A2E2-4CA3-905C-85F74358A2BE}" sibTransId="{DCF686F5-3399-4CB3-8C96-732B2039DAD3}"/>
    <dgm:cxn modelId="{B567D204-ADE2-4239-8DB2-626399B50200}" type="presOf" srcId="{0B55920E-2AA6-43B5-BA99-CEF577F6C321}" destId="{96A20F43-7044-4F35-9026-379BC85E435C}" srcOrd="0" destOrd="1" presId="urn:microsoft.com/office/officeart/2005/8/layout/hList1"/>
    <dgm:cxn modelId="{F0E98A07-1FB4-49F4-BFA9-1096E428B402}" type="presOf" srcId="{18B5D5E6-5BA7-44EF-AAEE-A445C73431D9}" destId="{805209EB-8F75-4A15-B2B7-2A69B45C18D4}" srcOrd="0" destOrd="0" presId="urn:microsoft.com/office/officeart/2005/8/layout/hList1"/>
    <dgm:cxn modelId="{B7349E4C-DE6C-487A-ADA0-F1C123EDC105}" type="presOf" srcId="{FC34AAAF-B0CC-4B24-9955-B23B489DFC77}" destId="{C044F238-BF02-49B6-910F-6184703B630E}" srcOrd="0" destOrd="2" presId="urn:microsoft.com/office/officeart/2005/8/layout/hList1"/>
    <dgm:cxn modelId="{FD6E5DD3-25E3-4793-B594-3ACF15DC6560}" srcId="{7A226506-BE09-45E7-86D0-0E62D101C784}" destId="{A08867CE-148F-4A69-A8F0-784D03A635B8}" srcOrd="0" destOrd="0" parTransId="{209F76DA-CB9A-4249-8176-59E4A0C0C698}" sibTransId="{511688D5-A1FD-422D-8FB5-D3DA39F43511}"/>
    <dgm:cxn modelId="{754F467A-64A0-4D5C-9242-8C5BCDA02CAC}" type="presParOf" srcId="{805209EB-8F75-4A15-B2B7-2A69B45C18D4}" destId="{FE2FADD1-8B73-4CEB-A262-D47CEB3A5435}" srcOrd="0" destOrd="0" presId="urn:microsoft.com/office/officeart/2005/8/layout/hList1"/>
    <dgm:cxn modelId="{B4985F16-C09C-4545-B0A0-34742E7B594C}" type="presParOf" srcId="{FE2FADD1-8B73-4CEB-A262-D47CEB3A5435}" destId="{16EBFDEB-5437-48F6-988F-B2EA4B945C35}" srcOrd="0" destOrd="0" presId="urn:microsoft.com/office/officeart/2005/8/layout/hList1"/>
    <dgm:cxn modelId="{657D701A-48E8-4DDE-983F-877DC1BFB06B}" type="presParOf" srcId="{FE2FADD1-8B73-4CEB-A262-D47CEB3A5435}" destId="{96A20F43-7044-4F35-9026-379BC85E435C}" srcOrd="1" destOrd="0" presId="urn:microsoft.com/office/officeart/2005/8/layout/hList1"/>
    <dgm:cxn modelId="{AB3AFC0F-29BF-4591-A738-811EA85D9A2C}" type="presParOf" srcId="{805209EB-8F75-4A15-B2B7-2A69B45C18D4}" destId="{67EFDDC6-C605-4E85-A15A-FCB5B5D39756}" srcOrd="1" destOrd="0" presId="urn:microsoft.com/office/officeart/2005/8/layout/hList1"/>
    <dgm:cxn modelId="{F3C20B7F-B92F-4431-A1A3-789DE2761C67}" type="presParOf" srcId="{805209EB-8F75-4A15-B2B7-2A69B45C18D4}" destId="{A6F630E3-4D4B-4764-8F23-4345C5C8E7D2}" srcOrd="2" destOrd="0" presId="urn:microsoft.com/office/officeart/2005/8/layout/hList1"/>
    <dgm:cxn modelId="{7B40A655-1692-4F78-AAE0-94FBA144A18B}" type="presParOf" srcId="{A6F630E3-4D4B-4764-8F23-4345C5C8E7D2}" destId="{B90A3B14-F933-4C09-AFDF-192ECE8F428F}" srcOrd="0" destOrd="0" presId="urn:microsoft.com/office/officeart/2005/8/layout/hList1"/>
    <dgm:cxn modelId="{CB45472C-2240-454C-8CF3-2558EC3EE5EB}" type="presParOf" srcId="{A6F630E3-4D4B-4764-8F23-4345C5C8E7D2}" destId="{C044F238-BF02-49B6-910F-6184703B630E}" srcOrd="1" destOrd="0" presId="urn:microsoft.com/office/officeart/2005/8/layout/hList1"/>
    <dgm:cxn modelId="{3FFE8E05-52C6-4888-98DD-BEB8D511A0AA}" type="presParOf" srcId="{805209EB-8F75-4A15-B2B7-2A69B45C18D4}" destId="{C5322863-D4B3-41F1-84C7-7287EAC6BD63}" srcOrd="3" destOrd="0" presId="urn:microsoft.com/office/officeart/2005/8/layout/hList1"/>
    <dgm:cxn modelId="{9EE253B4-628B-4DC5-BE00-A6AB758A5B96}" type="presParOf" srcId="{805209EB-8F75-4A15-B2B7-2A69B45C18D4}" destId="{DC67D23C-B364-4BC0-BA87-565D4CD4C36D}" srcOrd="4" destOrd="0" presId="urn:microsoft.com/office/officeart/2005/8/layout/hList1"/>
    <dgm:cxn modelId="{594CF346-673C-4189-8A5F-197E5EB2E4B3}" type="presParOf" srcId="{DC67D23C-B364-4BC0-BA87-565D4CD4C36D}" destId="{C9C77864-FECF-4441-A1F2-1B5B9449351E}" srcOrd="0" destOrd="0" presId="urn:microsoft.com/office/officeart/2005/8/layout/hList1"/>
    <dgm:cxn modelId="{00F0376E-D2A4-48F3-B8E7-BE79F297B1BC}" type="presParOf" srcId="{DC67D23C-B364-4BC0-BA87-565D4CD4C36D}" destId="{87E4B832-D527-47BD-A457-4A3EB5B1C8EE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8615D-5334-402C-AE8F-15E174A5E78B}">
      <dsp:nvSpPr>
        <dsp:cNvPr id="0" name=""/>
        <dsp:cNvSpPr/>
      </dsp:nvSpPr>
      <dsp:spPr>
        <a:xfrm>
          <a:off x="338408" y="0"/>
          <a:ext cx="2295197" cy="14683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Підвищення економічної ефективності використання ресурсного потенціалу громади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1414" y="43006"/>
        <a:ext cx="2209185" cy="1382307"/>
      </dsp:txXfrm>
    </dsp:sp>
    <dsp:sp modelId="{06FA4CBF-00F8-4E82-B9EC-80F9150309A1}">
      <dsp:nvSpPr>
        <dsp:cNvPr id="0" name=""/>
        <dsp:cNvSpPr/>
      </dsp:nvSpPr>
      <dsp:spPr>
        <a:xfrm>
          <a:off x="567928" y="1468319"/>
          <a:ext cx="115648" cy="52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219"/>
              </a:lnTo>
              <a:lnTo>
                <a:pt x="125355" y="520219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B56AC-53AD-4567-93F6-7ECDD84F5B2D}">
      <dsp:nvSpPr>
        <dsp:cNvPr id="0" name=""/>
        <dsp:cNvSpPr/>
      </dsp:nvSpPr>
      <dsp:spPr>
        <a:xfrm>
          <a:off x="683576" y="1512169"/>
          <a:ext cx="1630632" cy="9591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Розвиток багатоукладної місцевої економіки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11667" y="1540260"/>
        <a:ext cx="1574450" cy="902922"/>
      </dsp:txXfrm>
    </dsp:sp>
    <dsp:sp modelId="{8B7A47C3-D34E-4F66-8426-A0BB036447D0}">
      <dsp:nvSpPr>
        <dsp:cNvPr id="0" name=""/>
        <dsp:cNvSpPr/>
      </dsp:nvSpPr>
      <dsp:spPr>
        <a:xfrm>
          <a:off x="567928" y="1468319"/>
          <a:ext cx="115648" cy="254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214"/>
              </a:lnTo>
              <a:lnTo>
                <a:pt x="146288" y="217621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D333D-3F6B-413A-BC03-0283E3A94676}">
      <dsp:nvSpPr>
        <dsp:cNvPr id="0" name=""/>
        <dsp:cNvSpPr/>
      </dsp:nvSpPr>
      <dsp:spPr>
        <a:xfrm>
          <a:off x="683576" y="3384379"/>
          <a:ext cx="2166110" cy="12575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Підвищення ефективності використання земельних, лісових, водних ресурсів громади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0410" y="3421213"/>
        <a:ext cx="2092442" cy="1183922"/>
      </dsp:txXfrm>
    </dsp:sp>
    <dsp:sp modelId="{794CF9A4-A40E-4DD3-8C05-39AA27965B5D}">
      <dsp:nvSpPr>
        <dsp:cNvPr id="0" name=""/>
        <dsp:cNvSpPr/>
      </dsp:nvSpPr>
      <dsp:spPr>
        <a:xfrm>
          <a:off x="567928" y="1468319"/>
          <a:ext cx="115648" cy="147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397"/>
              </a:lnTo>
              <a:lnTo>
                <a:pt x="147958" y="140839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FA848-FDE8-49CD-87DF-69FA3ABC4F37}">
      <dsp:nvSpPr>
        <dsp:cNvPr id="0" name=""/>
        <dsp:cNvSpPr/>
      </dsp:nvSpPr>
      <dsp:spPr>
        <a:xfrm>
          <a:off x="683576" y="2520275"/>
          <a:ext cx="1708659" cy="846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Зростання малого і середнього бізнесу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08357" y="2545056"/>
        <a:ext cx="1659097" cy="796514"/>
      </dsp:txXfrm>
    </dsp:sp>
    <dsp:sp modelId="{3F9A7E64-572A-4A4B-A2FE-5F6A27CB32A1}">
      <dsp:nvSpPr>
        <dsp:cNvPr id="0" name=""/>
        <dsp:cNvSpPr/>
      </dsp:nvSpPr>
      <dsp:spPr>
        <a:xfrm>
          <a:off x="3293733" y="0"/>
          <a:ext cx="2232421" cy="11162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Розвиток людського капіталу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26426" y="32693"/>
        <a:ext cx="2167035" cy="1050824"/>
      </dsp:txXfrm>
    </dsp:sp>
    <dsp:sp modelId="{B3AF9D43-7B5C-4890-BB13-C9894737DE1A}">
      <dsp:nvSpPr>
        <dsp:cNvPr id="0" name=""/>
        <dsp:cNvSpPr/>
      </dsp:nvSpPr>
      <dsp:spPr>
        <a:xfrm>
          <a:off x="3516975" y="1116210"/>
          <a:ext cx="190925" cy="240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117"/>
              </a:lnTo>
              <a:lnTo>
                <a:pt x="214222" y="223611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BC70-D48C-442E-9733-78A2A032D17C}">
      <dsp:nvSpPr>
        <dsp:cNvPr id="0" name=""/>
        <dsp:cNvSpPr/>
      </dsp:nvSpPr>
      <dsp:spPr>
        <a:xfrm>
          <a:off x="3707900" y="3096341"/>
          <a:ext cx="1609040" cy="84411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Створення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умов для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молодих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сімей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32623" y="3121064"/>
        <a:ext cx="1559594" cy="794666"/>
      </dsp:txXfrm>
    </dsp:sp>
    <dsp:sp modelId="{D60EF7C1-B810-4E32-9D40-268C8557BAFA}">
      <dsp:nvSpPr>
        <dsp:cNvPr id="0" name=""/>
        <dsp:cNvSpPr/>
      </dsp:nvSpPr>
      <dsp:spPr>
        <a:xfrm>
          <a:off x="3516975" y="1116210"/>
          <a:ext cx="118916" cy="484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21"/>
              </a:lnTo>
              <a:lnTo>
                <a:pt x="170801" y="48562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31E56-8690-4E48-84E8-CD2BE39F6F62}">
      <dsp:nvSpPr>
        <dsp:cNvPr id="0" name=""/>
        <dsp:cNvSpPr/>
      </dsp:nvSpPr>
      <dsp:spPr>
        <a:xfrm>
          <a:off x="3635891" y="1152124"/>
          <a:ext cx="1613219" cy="89793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Створення безпечних умов для життя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62191" y="1178424"/>
        <a:ext cx="1560619" cy="845335"/>
      </dsp:txXfrm>
    </dsp:sp>
    <dsp:sp modelId="{014115DA-0C42-4A1A-9907-FE6CB51A8881}">
      <dsp:nvSpPr>
        <dsp:cNvPr id="0" name=""/>
        <dsp:cNvSpPr/>
      </dsp:nvSpPr>
      <dsp:spPr>
        <a:xfrm>
          <a:off x="3516975" y="1116210"/>
          <a:ext cx="118916" cy="1445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88"/>
              </a:lnTo>
              <a:lnTo>
                <a:pt x="152716" y="134018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AD6E7-3FC2-49E0-AE1B-51D407BB4DFB}">
      <dsp:nvSpPr>
        <dsp:cNvPr id="0" name=""/>
        <dsp:cNvSpPr/>
      </dsp:nvSpPr>
      <dsp:spPr>
        <a:xfrm>
          <a:off x="3635891" y="2016228"/>
          <a:ext cx="1733788" cy="109012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Розвиток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спроможностей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для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громадянської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активності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жителів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громади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молоді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67820" y="2048157"/>
        <a:ext cx="1669930" cy="1026267"/>
      </dsp:txXfrm>
    </dsp:sp>
    <dsp:sp modelId="{20066712-DA9B-4C0C-9059-FD14BBA79AFF}">
      <dsp:nvSpPr>
        <dsp:cNvPr id="0" name=""/>
        <dsp:cNvSpPr/>
      </dsp:nvSpPr>
      <dsp:spPr>
        <a:xfrm>
          <a:off x="6257808" y="4090"/>
          <a:ext cx="2232421" cy="11162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Оновлення інфраструктури території</a:t>
          </a:r>
          <a:endParaRPr lang="ru-RU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90501" y="36783"/>
        <a:ext cx="2167035" cy="1050824"/>
      </dsp:txXfrm>
    </dsp:sp>
    <dsp:sp modelId="{57CE812C-51AE-4484-8119-04920C649FAD}">
      <dsp:nvSpPr>
        <dsp:cNvPr id="0" name=""/>
        <dsp:cNvSpPr/>
      </dsp:nvSpPr>
      <dsp:spPr>
        <a:xfrm>
          <a:off x="6481051" y="1120301"/>
          <a:ext cx="179183" cy="274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664"/>
              </a:lnTo>
              <a:lnTo>
                <a:pt x="161694" y="263066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18900-D0A4-4F81-9C1C-2B14A6C73142}">
      <dsp:nvSpPr>
        <dsp:cNvPr id="0" name=""/>
        <dsp:cNvSpPr/>
      </dsp:nvSpPr>
      <dsp:spPr>
        <a:xfrm>
          <a:off x="6660234" y="3528392"/>
          <a:ext cx="1735038" cy="67695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Розвиток системи поводження з ТПВ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80061" y="3548219"/>
        <a:ext cx="1695384" cy="637305"/>
      </dsp:txXfrm>
    </dsp:sp>
    <dsp:sp modelId="{658A0B82-6262-4AC7-9CF3-233EB280D4D7}">
      <dsp:nvSpPr>
        <dsp:cNvPr id="0" name=""/>
        <dsp:cNvSpPr/>
      </dsp:nvSpPr>
      <dsp:spPr>
        <a:xfrm>
          <a:off x="6481051" y="1120301"/>
          <a:ext cx="107174" cy="432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948"/>
              </a:lnTo>
              <a:lnTo>
                <a:pt x="130313" y="43194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2D424-08B3-410A-BAE9-0C101311203B}">
      <dsp:nvSpPr>
        <dsp:cNvPr id="0" name=""/>
        <dsp:cNvSpPr/>
      </dsp:nvSpPr>
      <dsp:spPr>
        <a:xfrm>
          <a:off x="6588225" y="1152124"/>
          <a:ext cx="1733520" cy="8016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Оновлення діючої мережі доріг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11706" y="1175605"/>
        <a:ext cx="1686558" cy="754723"/>
      </dsp:txXfrm>
    </dsp:sp>
    <dsp:sp modelId="{ECD8B14D-FAA4-420E-B5B2-4BA2EFA22D04}">
      <dsp:nvSpPr>
        <dsp:cNvPr id="0" name=""/>
        <dsp:cNvSpPr/>
      </dsp:nvSpPr>
      <dsp:spPr>
        <a:xfrm>
          <a:off x="6481051" y="1120301"/>
          <a:ext cx="107174" cy="2019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480"/>
              </a:lnTo>
              <a:lnTo>
                <a:pt x="135388" y="203548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B5088-1AA7-4538-8A2F-769EAAE90823}">
      <dsp:nvSpPr>
        <dsp:cNvPr id="0" name=""/>
        <dsp:cNvSpPr/>
      </dsp:nvSpPr>
      <dsp:spPr>
        <a:xfrm>
          <a:off x="6588225" y="2736307"/>
          <a:ext cx="1738699" cy="8072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Впровадження високошвидкісного </a:t>
          </a:r>
          <a:r>
            <a:rPr lang="uk-UA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інтернету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11869" y="2759951"/>
        <a:ext cx="1691411" cy="759989"/>
      </dsp:txXfrm>
    </dsp:sp>
    <dsp:sp modelId="{6FF0A4DB-F021-4F36-B05C-9E7EFE445669}">
      <dsp:nvSpPr>
        <dsp:cNvPr id="0" name=""/>
        <dsp:cNvSpPr/>
      </dsp:nvSpPr>
      <dsp:spPr>
        <a:xfrm>
          <a:off x="6481051" y="1120301"/>
          <a:ext cx="107174" cy="124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65"/>
              </a:lnTo>
              <a:lnTo>
                <a:pt x="92148" y="120006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A2275-B7BB-4619-9826-2731E3BB92F7}">
      <dsp:nvSpPr>
        <dsp:cNvPr id="0" name=""/>
        <dsp:cNvSpPr/>
      </dsp:nvSpPr>
      <dsp:spPr>
        <a:xfrm>
          <a:off x="6588225" y="1944221"/>
          <a:ext cx="1964852" cy="83616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Поліпшення соціальної інфраструктури території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12715" y="1968711"/>
        <a:ext cx="1915872" cy="787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BFDEB-5437-48F6-988F-B2EA4B945C35}">
      <dsp:nvSpPr>
        <dsp:cNvPr id="0" name=""/>
        <dsp:cNvSpPr/>
      </dsp:nvSpPr>
      <dsp:spPr>
        <a:xfrm>
          <a:off x="2857" y="555034"/>
          <a:ext cx="2786062" cy="9918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Підвищення економічної ефективності використання ресурсного потенціалу громади</a:t>
          </a:r>
          <a:endParaRPr lang="uk-UA" sz="1600" kern="1200" dirty="0"/>
        </a:p>
      </dsp:txBody>
      <dsp:txXfrm>
        <a:off x="2857" y="555034"/>
        <a:ext cx="2786062" cy="991870"/>
      </dsp:txXfrm>
    </dsp:sp>
    <dsp:sp modelId="{96A20F43-7044-4F35-9026-379BC85E435C}">
      <dsp:nvSpPr>
        <dsp:cNvPr id="0" name=""/>
        <dsp:cNvSpPr/>
      </dsp:nvSpPr>
      <dsp:spPr>
        <a:xfrm>
          <a:off x="2857" y="1546905"/>
          <a:ext cx="2786062" cy="28987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1.1. Ефективна бізнес інфраструктура та інвестиційна привабливість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1.2. Підтримка розвитку МСП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1.3. Ефективне управління просторовим розвитком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1.4. Розвиток комунальних підприємств</a:t>
          </a:r>
          <a:endParaRPr lang="uk-UA" sz="1600" kern="1200" dirty="0"/>
        </a:p>
      </dsp:txBody>
      <dsp:txXfrm>
        <a:off x="2857" y="1546905"/>
        <a:ext cx="2786062" cy="2898720"/>
      </dsp:txXfrm>
    </dsp:sp>
    <dsp:sp modelId="{B90A3B14-F933-4C09-AFDF-192ECE8F428F}">
      <dsp:nvSpPr>
        <dsp:cNvPr id="0" name=""/>
        <dsp:cNvSpPr/>
      </dsp:nvSpPr>
      <dsp:spPr>
        <a:xfrm>
          <a:off x="3178968" y="555034"/>
          <a:ext cx="2786062" cy="991870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Висока якість життя, комфортні умови та добробут</a:t>
          </a:r>
          <a:endParaRPr lang="uk-UA" sz="1600" kern="1200" dirty="0"/>
        </a:p>
      </dsp:txBody>
      <dsp:txXfrm>
        <a:off x="3178968" y="555034"/>
        <a:ext cx="2786062" cy="991870"/>
      </dsp:txXfrm>
    </dsp:sp>
    <dsp:sp modelId="{C044F238-BF02-49B6-910F-6184703B630E}">
      <dsp:nvSpPr>
        <dsp:cNvPr id="0" name=""/>
        <dsp:cNvSpPr/>
      </dsp:nvSpPr>
      <dsp:spPr>
        <a:xfrm>
          <a:off x="3178968" y="1546905"/>
          <a:ext cx="2786062" cy="2898720"/>
        </a:xfrm>
        <a:prstGeom prst="rect">
          <a:avLst/>
        </a:prstGeom>
        <a:solidFill>
          <a:schemeClr val="accent2">
            <a:tint val="40000"/>
            <a:alpha val="90000"/>
            <a:hueOff val="-2045918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18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2.1. Універсальна система соціального захисту населення та безпечні умови життя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2.2. Створення умов для дітей та молоді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2.3. Розвиток спроможностей для </a:t>
          </a:r>
          <a:r>
            <a:rPr lang="uk-UA" sz="1600" kern="1200" dirty="0" err="1" smtClean="0"/>
            <a:t>громадськоїактивності</a:t>
          </a:r>
          <a:r>
            <a:rPr lang="uk-UA" sz="1600" kern="1200" dirty="0" smtClean="0"/>
            <a:t> жителів громади, молоді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3178968" y="1546905"/>
        <a:ext cx="2786062" cy="2898720"/>
      </dsp:txXfrm>
    </dsp:sp>
    <dsp:sp modelId="{C9C77864-FECF-4441-A1F2-1B5B9449351E}">
      <dsp:nvSpPr>
        <dsp:cNvPr id="0" name=""/>
        <dsp:cNvSpPr/>
      </dsp:nvSpPr>
      <dsp:spPr>
        <a:xfrm>
          <a:off x="6355080" y="555034"/>
          <a:ext cx="2786062" cy="991870"/>
        </a:xfrm>
        <a:prstGeom prst="rect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5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Оновлення екологічної та соціальної інфраструктури території</a:t>
          </a:r>
          <a:endParaRPr lang="uk-UA" sz="1600" kern="1200" dirty="0"/>
        </a:p>
      </dsp:txBody>
      <dsp:txXfrm>
        <a:off x="6355080" y="555034"/>
        <a:ext cx="2786062" cy="991870"/>
      </dsp:txXfrm>
    </dsp:sp>
    <dsp:sp modelId="{87E4B832-D527-47BD-A457-4A3EB5B1C8EE}">
      <dsp:nvSpPr>
        <dsp:cNvPr id="0" name=""/>
        <dsp:cNvSpPr/>
      </dsp:nvSpPr>
      <dsp:spPr>
        <a:xfrm>
          <a:off x="6355080" y="1546905"/>
          <a:ext cx="2786062" cy="2898720"/>
        </a:xfrm>
        <a:prstGeom prst="rect">
          <a:avLst/>
        </a:prstGeom>
        <a:solidFill>
          <a:schemeClr val="accent2">
            <a:tint val="40000"/>
            <a:alpha val="90000"/>
            <a:hueOff val="-4091836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6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3.1. Збереження та відтворення довкілля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3.2. Покращення управління відходами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3.3. Поліпшення соціальної інфраструктури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 Оновлення діючої мережі доріг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6355080" y="1546905"/>
        <a:ext cx="2786062" cy="289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0.62554</cdr:x>
      <cdr:y>0.27083</cdr:y>
    </cdr:from>
    <cdr:to>
      <cdr:x>0.82525</cdr:x>
      <cdr:y>0.40417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4051" y="1857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3674 </a:t>
          </a:r>
          <a:r>
            <a:rPr lang="uk-UA" sz="2000" b="1" dirty="0" err="1" smtClean="0"/>
            <a:t>грн</a:t>
          </a:r>
          <a:endParaRPr lang="uk-UA" sz="2000" b="1" dirty="0" smtClean="0"/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0.70355</cdr:x>
      <cdr:y>0.65625</cdr:y>
    </cdr:from>
    <cdr:to>
      <cdr:x>0.90327</cdr:x>
      <cdr:y>0.78958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241" y="4500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3204 </a:t>
          </a:r>
          <a:r>
            <a:rPr lang="uk-UA" sz="2000" b="1" dirty="0" err="1" smtClean="0"/>
            <a:t>грн</a:t>
          </a:r>
          <a:endParaRPr lang="uk-UA" sz="2000" b="1" dirty="0" smtClean="0"/>
        </a:p>
        <a:p xmlns:a="http://schemas.openxmlformats.org/drawingml/2006/main">
          <a:endParaRPr lang="uk-UA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0.54482</cdr:x>
      <cdr:y>0.22916</cdr:y>
    </cdr:from>
    <cdr:to>
      <cdr:x>0.84827</cdr:x>
      <cdr:y>0.29167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5204" y="1571611"/>
          <a:ext cx="142876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41 591,151</a:t>
          </a:r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0.2262</cdr:x>
      <cdr:y>0.1875</cdr:y>
    </cdr:from>
    <cdr:to>
      <cdr:x>0.45379</cdr:x>
      <cdr:y>0.3125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5006" y="1285859"/>
          <a:ext cx="1071570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39 348,806</a:t>
          </a:r>
        </a:p>
        <a:p xmlns:a="http://schemas.openxmlformats.org/drawingml/2006/main">
          <a:endParaRPr lang="uk-UA" sz="1800" b="1" dirty="0"/>
        </a:p>
      </cdr:txBody>
    </cdr:sp>
  </cdr:relSizeAnchor>
  <cdr:relSizeAnchor xmlns:cdr="http://schemas.openxmlformats.org/drawingml/2006/chartDrawing">
    <cdr:from>
      <cdr:x>0.65103</cdr:x>
      <cdr:y>0.47917</cdr:y>
    </cdr:from>
    <cdr:to>
      <cdr:x>0.87862</cdr:x>
      <cdr:y>0.58333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65270" y="3286123"/>
          <a:ext cx="107157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35 224,269</a:t>
          </a:r>
          <a:endParaRPr lang="uk-UA" sz="1800" b="1" dirty="0"/>
        </a:p>
      </cdr:txBody>
    </cdr:sp>
  </cdr:relSizeAnchor>
  <cdr:relSizeAnchor xmlns:cdr="http://schemas.openxmlformats.org/drawingml/2006/chartDrawing">
    <cdr:from>
      <cdr:x>0.72689</cdr:x>
      <cdr:y>0.70833</cdr:y>
    </cdr:from>
    <cdr:to>
      <cdr:x>1</cdr:x>
      <cdr:y>0.84167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22460" y="4857759"/>
          <a:ext cx="128588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800" b="1" dirty="0" smtClean="0"/>
            <a:t>34 952,769</a:t>
          </a:r>
        </a:p>
        <a:p xmlns:a="http://schemas.openxmlformats.org/drawingml/2006/main">
          <a:endParaRPr lang="uk-UA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0.59375</cdr:x>
      <cdr:y>0.28125</cdr:y>
    </cdr:from>
    <cdr:to>
      <cdr:x>0.79375</cdr:x>
      <cdr:y>0.48125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43" y="12858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96%</a:t>
          </a:r>
          <a:endParaRPr lang="uk-UA" sz="2000" dirty="0"/>
        </a:p>
      </cdr:txBody>
    </cdr:sp>
  </cdr:relSizeAnchor>
  <cdr:relSizeAnchor xmlns:cdr="http://schemas.openxmlformats.org/drawingml/2006/chartDrawing">
    <cdr:from>
      <cdr:x>0.15625</cdr:x>
      <cdr:y>0.40625</cdr:y>
    </cdr:from>
    <cdr:to>
      <cdr:x>0.45</cdr:x>
      <cdr:y>0.68437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79" y="1857388"/>
          <a:ext cx="1343028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2%</a:t>
          </a:r>
          <a:endParaRPr lang="uk-UA" sz="2000" dirty="0"/>
        </a:p>
      </cdr:txBody>
    </cdr:sp>
  </cdr:relSizeAnchor>
  <cdr:relSizeAnchor xmlns:cdr="http://schemas.openxmlformats.org/drawingml/2006/chartDrawing">
    <cdr:from>
      <cdr:x>0.34375</cdr:x>
      <cdr:y>0.53125</cdr:y>
    </cdr:from>
    <cdr:to>
      <cdr:x>0.54375</cdr:x>
      <cdr:y>0.73125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1635" y="2428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2%</a:t>
          </a:r>
          <a:endParaRPr lang="uk-UA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2931-12EC-4755-AF5F-07758968888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25E3-0B83-4E14-9588-CEFE4D25B49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912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8563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968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0673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6841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4243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61059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11833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7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103103"/>
      </p:ext>
    </p:extLst>
  </p:cSld>
  <p:clrMapOvr>
    <a:masterClrMapping/>
  </p:clrMapOvr>
  <p:transition spd="slow" advTm="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3629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3023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8758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935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2656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8204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2255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3782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811-1C62-4C62-B14F-5F22E0EB2133}" type="datetimeFigureOut">
              <a:rPr lang="uk-UA" smtClean="0"/>
              <a:pPr/>
              <a:t>12.02.2021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4E11FC-B2A0-4260-9F3B-BBAD48A9920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880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rgiyvska-rada.gov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30.png"/><Relationship Id="rId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мін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289" y="0"/>
            <a:ext cx="2632710" cy="371475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5661248"/>
            <a:ext cx="6692280" cy="936104"/>
          </a:xfrm>
          <a:prstGeom prst="rect">
            <a:avLst/>
          </a:prstGeom>
        </p:spPr>
        <p:txBody>
          <a:bodyPr vert="horz" anchor="t" anchorCtr="1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Виконавчий комітет Сергіївської сільської ради </a:t>
            </a:r>
          </a:p>
          <a:p>
            <a:endParaRPr lang="uk-UA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714356"/>
            <a:ext cx="6957315" cy="3336480"/>
          </a:xfrm>
        </p:spPr>
        <p:txBody>
          <a:bodyPr/>
          <a:lstStyle/>
          <a:p>
            <a:pPr algn="l"/>
            <a:r>
              <a:rPr lang="uk-UA" sz="4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роботу виконавчого комітету Сергіївської сільської ради та сільського голови за період з 01 січня 2020 року по 31 грудня 2020 року</a:t>
            </a:r>
            <a:endParaRPr lang="uk-UA" sz="4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500570"/>
            <a:ext cx="60722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Сільський голова : Ігор Лідовий</a:t>
            </a:r>
          </a:p>
          <a:p>
            <a:r>
              <a:rPr lang="uk-UA" sz="1600" b="1" dirty="0" smtClean="0"/>
              <a:t>Адреса: с. Сергіївка, вул. Центральна,9</a:t>
            </a:r>
          </a:p>
          <a:p>
            <a:r>
              <a:rPr lang="uk-UA" sz="1600" b="1" dirty="0" smtClean="0"/>
              <a:t>Миргородський район,</a:t>
            </a:r>
          </a:p>
          <a:p>
            <a:r>
              <a:rPr lang="uk-UA" sz="1600" b="1" dirty="0" smtClean="0"/>
              <a:t>Полтавська область</a:t>
            </a:r>
          </a:p>
          <a:p>
            <a:r>
              <a:rPr lang="uk-UA" sz="1600" b="1" dirty="0" smtClean="0"/>
              <a:t>Тел. +38(066)5867386; +38(068)7121523</a:t>
            </a:r>
          </a:p>
          <a:p>
            <a:r>
              <a:rPr lang="en-US" sz="1600" b="1" dirty="0" smtClean="0">
                <a:hlinkClick r:id="rId3"/>
              </a:rPr>
              <a:t>http://sergiyvska-rada.gov.ua</a:t>
            </a:r>
            <a:endParaRPr lang="uk-UA" sz="1600" b="1" dirty="0" smtClean="0"/>
          </a:p>
          <a:p>
            <a:r>
              <a:rPr lang="uk-UA" sz="1600" b="1" dirty="0" smtClean="0"/>
              <a:t>E-</a:t>
            </a:r>
            <a:r>
              <a:rPr lang="uk-UA" sz="1600" b="1" dirty="0" err="1" smtClean="0"/>
              <a:t>mail</a:t>
            </a:r>
            <a:r>
              <a:rPr lang="uk-UA" sz="1600" b="1" dirty="0" smtClean="0"/>
              <a:t>:</a:t>
            </a:r>
            <a:r>
              <a:rPr lang="uk-UA" sz="1600" b="1" dirty="0" err="1" smtClean="0"/>
              <a:t>vykonkom</a:t>
            </a:r>
            <a:r>
              <a:rPr lang="uk-UA" sz="1600" b="1" dirty="0" smtClean="0"/>
              <a:t>@sergiyvska-rada.gov.ua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501089" cy="15001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доходів та виконання за 2020 рік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001162" cy="4786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4480"/>
                <a:gridCol w="1643074"/>
                <a:gridCol w="1428760"/>
                <a:gridCol w="1571640"/>
                <a:gridCol w="1143015"/>
                <a:gridCol w="1500193"/>
              </a:tblGrid>
              <a:tr h="119658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Заплановано на 2020 рік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План зі змінами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Фактично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 виконання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Відхилення</a:t>
                      </a:r>
                      <a:endParaRPr lang="uk-UA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r>
                        <a:rPr lang="uk-UA" dirty="0" smtClean="0"/>
                        <a:t>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28 242 030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30 238 422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26 218 901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86,71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- 4 019 520</a:t>
                      </a:r>
                      <a:endParaRPr lang="uk-UA" b="1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r>
                        <a:rPr lang="uk-UA" dirty="0" smtClean="0"/>
                        <a:t>Неподаткові надходження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67 100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91 800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154 686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168,5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62 886</a:t>
                      </a:r>
                      <a:endParaRPr lang="uk-UA" b="1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r>
                        <a:rPr lang="uk-UA" dirty="0" smtClean="0"/>
                        <a:t>Офіційні трансферти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7 048 258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8 454 026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8 417 298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99,57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- 36,727</a:t>
                      </a:r>
                      <a:endParaRPr lang="uk-U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3042" y="6357958"/>
            <a:ext cx="6577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 залишок на 01.01.2021 рік – 1 301,849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785918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2020 </a:t>
            </a:r>
            <a:r>
              <a:rPr lang="ru-RU" sz="3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4278122530"/>
              </p:ext>
            </p:extLst>
          </p:nvPr>
        </p:nvGraphicFramePr>
        <p:xfrm>
          <a:off x="1000100" y="-108293"/>
          <a:ext cx="8193327" cy="227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2903095201"/>
              </p:ext>
            </p:extLst>
          </p:nvPr>
        </p:nvGraphicFramePr>
        <p:xfrm>
          <a:off x="214282" y="2357430"/>
          <a:ext cx="7858181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0377" y="71876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34" y="610192"/>
            <a:ext cx="232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3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7534301" cy="1716110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власних доходів бюджету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5"/>
            <a:ext cx="43672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Податок та збір на доходи фізичних осіб ( ПДФО)  -  10 144 923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Рентна плата за користування надрами – 4 435 810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Податок на майно – 8 866 560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Єдиний податок – 2 744 915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Неподаткові надходження –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154 686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122194036"/>
              </p:ext>
            </p:extLst>
          </p:nvPr>
        </p:nvGraphicFramePr>
        <p:xfrm>
          <a:off x="4643438" y="1916832"/>
          <a:ext cx="421484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176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0696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     </a:t>
            </a:r>
            <a:r>
              <a:rPr lang="uk-UA" b="1" dirty="0" smtClean="0">
                <a:solidFill>
                  <a:schemeClr val="tx1"/>
                </a:solidFill>
                <a:latin typeface="Ariston" pitchFamily="66" charset="0"/>
              </a:rPr>
              <a:t>Структура місцевих податків</a:t>
            </a:r>
            <a:endParaRPr lang="ru-RU" b="1" dirty="0">
              <a:solidFill>
                <a:schemeClr val="tx1"/>
              </a:solidFill>
              <a:latin typeface="Ariston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3520348"/>
              </p:ext>
            </p:extLst>
          </p:nvPr>
        </p:nvGraphicFramePr>
        <p:xfrm>
          <a:off x="395536" y="1196752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67355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60000">
        <p:wipe/>
      </p:transition>
    </mc:Choice>
    <mc:Fallback>
      <p:transition spd="slow" advTm="6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9366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6700" b="1" dirty="0" smtClean="0">
                <a:solidFill>
                  <a:schemeClr val="tx1"/>
                </a:solidFill>
                <a:latin typeface="Ariston" pitchFamily="66" charset="0"/>
              </a:rPr>
              <a:t>Рента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    	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789508596"/>
              </p:ext>
            </p:extLst>
          </p:nvPr>
        </p:nvGraphicFramePr>
        <p:xfrm flipV="1">
          <a:off x="9061450" y="6324600"/>
          <a:ext cx="82550" cy="5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08103717"/>
              </p:ext>
            </p:extLst>
          </p:nvPr>
        </p:nvGraphicFramePr>
        <p:xfrm>
          <a:off x="323528" y="1340768"/>
          <a:ext cx="943304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6000768"/>
            <a:ext cx="529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Всього за 2020 рік – 4 432 810 </a:t>
            </a:r>
            <a:r>
              <a:rPr lang="uk-UA" sz="2400" b="1" i="1" dirty="0" err="1" smtClean="0"/>
              <a:t>грн</a:t>
            </a:r>
            <a:endParaRPr lang="uk-UA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354225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61000">
        <p:split orient="vert"/>
      </p:transition>
    </mc:Choice>
    <mc:Fallback>
      <p:transition spd="slow" advTm="6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5"/>
          <a:ext cx="8786842" cy="6858004"/>
        </p:xfrm>
        <a:graphic>
          <a:graphicData uri="http://schemas.openxmlformats.org/drawingml/2006/table">
            <a:tbl>
              <a:tblPr/>
              <a:tblGrid>
                <a:gridCol w="6263655"/>
                <a:gridCol w="2523187"/>
              </a:tblGrid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ПДФО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1 480 010,36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 «</a:t>
                      </a:r>
                      <a:r>
                        <a:rPr lang="uk-UA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Білики</a:t>
                      </a:r>
                      <a:r>
                        <a:rPr lang="uk-UA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19633,20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ЦНСП Сергіївської сільської ради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88622,42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СТОВ «Лободіно»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83586,24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248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 Ілляшенко В.О.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4078,20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Агро-край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9319,63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КЗ «Гадяцький ЦПМСД»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127476,73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СКП «Добробут»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55024,20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КП «Сергіївське»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115059,85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В/К Сергіївської сільської ради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709942,41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248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Лобода Ю.В.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6151,91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ФОП Лавріненко Г.П.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6325,70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ТОВ Фортуна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157021,49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Сектор освіти Гадяцької РДА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10061,79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Опришко І.В.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12319,86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Зубко І.В.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6324,34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Сергіївська ТВК</a:t>
                      </a:r>
                      <a:endParaRPr lang="uk-UA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24512,29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1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ТОВ «АГРОБУД-СН»</a:t>
                      </a:r>
                      <a:endParaRPr lang="uk-UA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46560,84</a:t>
                      </a:r>
                    </a:p>
                  </a:txBody>
                  <a:tcPr marL="53630" marR="5363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285728"/>
          <a:ext cx="835821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214290"/>
          <a:ext cx="828680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28662" y="214290"/>
          <a:ext cx="721523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57165"/>
          <a:ext cx="8215369" cy="5326386"/>
        </p:xfrm>
        <a:graphic>
          <a:graphicData uri="http://schemas.openxmlformats.org/drawingml/2006/table">
            <a:tbl>
              <a:tblPr/>
              <a:tblGrid>
                <a:gridCol w="4913615"/>
                <a:gridCol w="3301754"/>
              </a:tblGrid>
              <a:tr h="1229166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Єдиний податок з сільськогосподарських товаровиробників</a:t>
                      </a:r>
                      <a:endParaRPr lang="uk-UA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1 026,938</a:t>
                      </a:r>
                      <a:endParaRPr lang="uk-UA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44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 Гадяцьке </a:t>
                      </a:r>
                      <a:r>
                        <a:rPr lang="uk-UA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бурякогосподарство</a:t>
                      </a:r>
                      <a:endParaRPr lang="uk-UA" sz="2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26 691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 Жито-3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49 553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 Троя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40 657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СТОВ «Лободіно»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432 863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 Гром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16 358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ТОВ Агро край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327 100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 Білики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13 500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СФГ Колос 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16 000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72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ТОВ АФ ім.. Довженка</a:t>
                      </a:r>
                      <a:endParaRPr lang="uk-UA" sz="24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84 727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Діяльність депутатського корпусу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034734"/>
            <a:ext cx="4388296" cy="5616624"/>
          </a:xfrm>
        </p:spPr>
        <p:txBody>
          <a:bodyPr>
            <a:normAutofit lnSpcReduction="10000"/>
          </a:bodyPr>
          <a:lstStyle/>
          <a:p>
            <a:pPr algn="just"/>
            <a:endParaRPr lang="ru-RU" sz="1600" dirty="0" smtClean="0">
              <a:latin typeface="Century Gothic" pitchFamily="34" charset="0"/>
            </a:endParaRPr>
          </a:p>
          <a:p>
            <a:pPr algn="just"/>
            <a:r>
              <a:rPr lang="uk-UA" sz="1800" dirty="0" smtClean="0">
                <a:latin typeface="Century Gothic" pitchFamily="34" charset="0"/>
              </a:rPr>
              <a:t>Сергіївська сільська рада VІІ  скликання  працювала   у  складі  12 депутатів, 13.11.2020 року відбулась перша сесія </a:t>
            </a:r>
            <a:r>
              <a:rPr lang="en-US" sz="1800" dirty="0" smtClean="0">
                <a:latin typeface="Century Gothic" pitchFamily="34" charset="0"/>
              </a:rPr>
              <a:t>VIII </a:t>
            </a:r>
            <a:r>
              <a:rPr lang="uk-UA" sz="1800" dirty="0" smtClean="0">
                <a:latin typeface="Century Gothic" pitchFamily="34" charset="0"/>
              </a:rPr>
              <a:t>скликання у складі 22 депутатів</a:t>
            </a:r>
          </a:p>
          <a:p>
            <a:pPr algn="just"/>
            <a:endParaRPr lang="uk-UA" sz="1800" dirty="0" smtClean="0">
              <a:latin typeface="Century Gothic" pitchFamily="34" charset="0"/>
            </a:endParaRPr>
          </a:p>
          <a:p>
            <a:pPr algn="just"/>
            <a:r>
              <a:rPr lang="uk-UA" sz="1800" dirty="0" smtClean="0">
                <a:latin typeface="Century Gothic" pitchFamily="34" charset="0"/>
              </a:rPr>
              <a:t>За звітний період  проведено </a:t>
            </a:r>
            <a:r>
              <a:rPr lang="uk-UA" sz="1800" b="1" dirty="0" smtClean="0">
                <a:latin typeface="Century Gothic" pitchFamily="34" charset="0"/>
              </a:rPr>
              <a:t>9 пленарних засідань </a:t>
            </a:r>
            <a:r>
              <a:rPr lang="uk-UA" sz="1800" dirty="0" smtClean="0">
                <a:latin typeface="Century Gothic" pitchFamily="34" charset="0"/>
              </a:rPr>
              <a:t>сільської ради, з них </a:t>
            </a:r>
            <a:r>
              <a:rPr lang="uk-UA" sz="1800" b="1" dirty="0" smtClean="0">
                <a:latin typeface="Century Gothic" pitchFamily="34" charset="0"/>
              </a:rPr>
              <a:t>5 чергових та 4 позачергових, </a:t>
            </a:r>
            <a:r>
              <a:rPr lang="uk-UA" sz="1800" dirty="0" smtClean="0">
                <a:latin typeface="Century Gothic" pitchFamily="34" charset="0"/>
              </a:rPr>
              <a:t>на яких </a:t>
            </a:r>
            <a:r>
              <a:rPr lang="uk-UA" sz="1800" b="1" dirty="0" smtClean="0">
                <a:latin typeface="Century Gothic" pitchFamily="34" charset="0"/>
              </a:rPr>
              <a:t>прийнято 210 рішень</a:t>
            </a:r>
            <a:r>
              <a:rPr lang="uk-UA" sz="1800" dirty="0" smtClean="0">
                <a:latin typeface="Century Gothic" pitchFamily="34" charset="0"/>
              </a:rPr>
              <a:t>. </a:t>
            </a:r>
          </a:p>
          <a:p>
            <a:pPr algn="just"/>
            <a:endParaRPr lang="uk-UA" sz="1800" dirty="0" smtClean="0">
              <a:latin typeface="Century Gothic" pitchFamily="34" charset="0"/>
            </a:endParaRPr>
          </a:p>
          <a:p>
            <a:pPr algn="just"/>
            <a:r>
              <a:rPr lang="uk-UA" sz="1800" dirty="0" smtClean="0">
                <a:latin typeface="Century Gothic" pitchFamily="34" charset="0"/>
              </a:rPr>
              <a:t>Питання, які розглядалися на сесіях </a:t>
            </a:r>
            <a:r>
              <a:rPr lang="ru-RU" dirty="0" err="1" smtClean="0">
                <a:latin typeface="Century Gothic" pitchFamily="34" charset="0"/>
              </a:rPr>
              <a:t>сільської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uk-UA" sz="1800" dirty="0" smtClean="0">
                <a:latin typeface="Century Gothic" pitchFamily="34" charset="0"/>
              </a:rPr>
              <a:t>ради, спрямовані на покращення усіх сфер життєдіяльності громади та його мешканців.</a:t>
            </a:r>
          </a:p>
          <a:p>
            <a:endParaRPr lang="ru-RU" dirty="0"/>
          </a:p>
        </p:txBody>
      </p:sp>
      <p:pic>
        <p:nvPicPr>
          <p:cNvPr id="3" name="Picture 2" descr="C:\Users\user\Desktop\79683048_2576013652494646_332342917520057958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00108"/>
            <a:ext cx="3786213" cy="2928958"/>
          </a:xfrm>
          <a:prstGeom prst="rect">
            <a:avLst/>
          </a:prstGeom>
          <a:noFill/>
        </p:spPr>
      </p:pic>
      <p:pic>
        <p:nvPicPr>
          <p:cNvPr id="1028" name="Picture 4" descr="C:\Users\user\Desktop\125819886_3396373193792017_3135350705469354174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643446"/>
            <a:ext cx="378621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05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ston" pitchFamily="66" charset="0"/>
              </a:rPr>
              <a:t>Фактичні надходження доходів до загального бюджету Сергіївської громади від </a:t>
            </a:r>
            <a:r>
              <a:rPr lang="uk-UA" b="1" dirty="0" err="1" smtClean="0">
                <a:solidFill>
                  <a:schemeClr val="tx1"/>
                </a:solidFill>
                <a:latin typeface="Ariston" pitchFamily="66" charset="0"/>
              </a:rPr>
              <a:t>старостинських</a:t>
            </a:r>
            <a:r>
              <a:rPr lang="uk-UA" b="1" dirty="0" smtClean="0">
                <a:solidFill>
                  <a:schemeClr val="tx1"/>
                </a:solidFill>
                <a:latin typeface="Ariston" pitchFamily="66" charset="0"/>
              </a:rPr>
              <a:t> округів</a:t>
            </a:r>
            <a:endParaRPr lang="ru-RU" b="1" dirty="0">
              <a:solidFill>
                <a:schemeClr val="tx1"/>
              </a:solidFill>
              <a:latin typeface="Ariston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638479"/>
              </p:ext>
            </p:extLst>
          </p:nvPr>
        </p:nvGraphicFramePr>
        <p:xfrm>
          <a:off x="395536" y="1052736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06720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60000">
        <p:split orient="vert"/>
      </p:transition>
    </mc:Choice>
    <mc:Fallback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4265815599"/>
              </p:ext>
            </p:extLst>
          </p:nvPr>
        </p:nvGraphicFramePr>
        <p:xfrm>
          <a:off x="-1" y="0"/>
          <a:ext cx="44422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876137105"/>
              </p:ext>
            </p:extLst>
          </p:nvPr>
        </p:nvGraphicFramePr>
        <p:xfrm>
          <a:off x="4701747" y="0"/>
          <a:ext cx="44422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0"/>
            <a:ext cx="46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сума – 7 575,555 тис.грн.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4484" y="0"/>
            <a:ext cx="37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сума – 13 966,049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3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168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напрями діяльності у звітному році відповідали стратегічним та операційним цілям стратегії розвитку Сергіївської об'єднаної територіальної громади на 2018-2020 рік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650745930"/>
              </p:ext>
            </p:extLst>
          </p:nvPr>
        </p:nvGraphicFramePr>
        <p:xfrm>
          <a:off x="0" y="2000240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223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7105673" cy="1285884"/>
          </a:xfrm>
        </p:spPr>
        <p:txBody>
          <a:bodyPr/>
          <a:lstStyle/>
          <a:p>
            <a:pPr algn="ctr"/>
            <a:r>
              <a:rPr lang="uk-UA" dirty="0" smtClean="0"/>
              <a:t>Соціальний захист населення</a:t>
            </a:r>
            <a:endParaRPr lang="uk-UA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7235"/>
          <a:ext cx="9144000" cy="588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6669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Одноразова допомога при народженні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100,000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“Підтримки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народжуваності”</a:t>
                      </a:r>
                      <a:endParaRPr lang="uk-UA" sz="1600" dirty="0"/>
                    </a:p>
                  </a:txBody>
                  <a:tcPr/>
                </a:tc>
              </a:tr>
              <a:tr h="128252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Матеріальна допомога дітям з інвалідністю та дітям сиротам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6,810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“Турбота”</a:t>
                      </a:r>
                      <a:r>
                        <a:rPr lang="uk-UA" sz="1600" dirty="0" smtClean="0"/>
                        <a:t>, Програма </a:t>
                      </a:r>
                      <a:r>
                        <a:rPr lang="uk-UA" sz="1600" dirty="0" err="1" smtClean="0"/>
                        <a:t>“Соціальний</a:t>
                      </a:r>
                      <a:r>
                        <a:rPr lang="uk-UA" sz="1600" dirty="0" smtClean="0"/>
                        <a:t> захист дітей-сиріт та дітей позбавлених батьківського піклування</a:t>
                      </a:r>
                      <a:endParaRPr lang="uk-UA" sz="1600" dirty="0"/>
                    </a:p>
                  </a:txBody>
                  <a:tcPr/>
                </a:tc>
              </a:tr>
              <a:tr h="56669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Матеріальна допомога на лікування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32,000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“Турбота”</a:t>
                      </a:r>
                      <a:endParaRPr lang="uk-UA" sz="1600" dirty="0"/>
                    </a:p>
                  </a:txBody>
                  <a:tcPr/>
                </a:tc>
              </a:tr>
              <a:tr h="8053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Матеріальна допомога учасникам АТО, путівки на оздоровлення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34,000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“Турбота”</a:t>
                      </a:r>
                      <a:endParaRPr lang="uk-UA" sz="1600" dirty="0"/>
                    </a:p>
                  </a:txBody>
                  <a:tcPr/>
                </a:tc>
              </a:tr>
              <a:tr h="119323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Матеріальна допомога учасникам ЧАЕС, ВВВ, учасникам бойових дій в Афганістані, </a:t>
                      </a:r>
                      <a:r>
                        <a:rPr lang="uk-UA" sz="1600" dirty="0" err="1" smtClean="0"/>
                        <a:t>Чехословакії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17,000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“Турбота”</a:t>
                      </a:r>
                      <a:endParaRPr lang="uk-UA" sz="1600" dirty="0" smtClean="0"/>
                    </a:p>
                    <a:p>
                      <a:endParaRPr lang="uk-UA" sz="1600" dirty="0"/>
                    </a:p>
                  </a:txBody>
                  <a:tcPr/>
                </a:tc>
              </a:tr>
              <a:tr h="56669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Грошова винагорода учасникам олімпіад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9,000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“Обдаровані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діти”</a:t>
                      </a:r>
                      <a:endParaRPr lang="uk-UA" sz="1600" dirty="0"/>
                    </a:p>
                  </a:txBody>
                  <a:tcPr/>
                </a:tc>
              </a:tr>
              <a:tr h="805308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Матеріальна допомога на поховання, постраждалим</a:t>
                      </a:r>
                      <a:r>
                        <a:rPr lang="uk-UA" sz="1600" baseline="0" dirty="0" smtClean="0"/>
                        <a:t> внаслідок пожежі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2,000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Програма </a:t>
                      </a:r>
                      <a:r>
                        <a:rPr lang="uk-UA" sz="1600" dirty="0" err="1" smtClean="0"/>
                        <a:t>“Турбота”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57166"/>
            <a:ext cx="6347713" cy="785818"/>
          </a:xfrm>
        </p:spPr>
        <p:txBody>
          <a:bodyPr/>
          <a:lstStyle/>
          <a:p>
            <a:pPr algn="ctr"/>
            <a:r>
              <a:rPr lang="uk-UA" dirty="0" smtClean="0"/>
              <a:t>Дороги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214422"/>
            <a:ext cx="7248549" cy="4826941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Поточний ремонт дороги с. Розбишівка – 30,008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Поточний ремонт дороги вул. Першотравнева с. Сергіївка – 199,721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Придбано розкидач піску – 25,592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Капітальний ремонт дороги Т1705 межа області с. Розбишівка (співфінансування з місцевого бюджету 1 800 000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Агенція автомобільних доріг Полтавської області 3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Автомобільна дорога С171217 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Погарщина-Качанове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ст.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Венеславівка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600,000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.грн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Агенція автомобільних доріг Полтавської області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вул. Гагаріна с. Розбишівка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Вирішальне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(щебенева) вул. 8-Березня с. Сергіївка – 85,885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Послуги техніки по плануванню доріг с. Качанове – 25,450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Послуги по перевезенню дорожніх плит с. Качанове – 46,850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6633"/>
            <a:ext cx="6348413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господарсько-питного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Новоселівка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6752" y="5483988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4 роки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ОТГ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прокладено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8,5 км мереж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водогонів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dirty="0"/>
              <a:t>.</a:t>
            </a:r>
          </a:p>
        </p:txBody>
      </p:sp>
      <p:pic>
        <p:nvPicPr>
          <p:cNvPr id="1027" name="Picture 3" descr="D:\120703160_3285172124912125_90394568416659875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591000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20904656_3285172128245458_65369590521882147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4784"/>
            <a:ext cx="3645000" cy="40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4" cy="1597744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обє’ктів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житлово-комунального господарства </a:t>
            </a:r>
            <a:r>
              <a:rPr lang="uk-UA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434,997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000000"/>
                </a:solidFill>
                <a:latin typeface="Times New Roman"/>
              </a:rPr>
              <a:t>Розробка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проектно-кошторисної </a:t>
            </a:r>
            <a:r>
              <a:rPr lang="uk-UA" sz="2400" b="1" dirty="0">
                <a:solidFill>
                  <a:srgbClr val="000000"/>
                </a:solidFill>
                <a:latin typeface="Times New Roman"/>
              </a:rPr>
              <a:t>документації по "Будівництво артезіанської свердловини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питного </a:t>
            </a:r>
            <a:r>
              <a:rPr lang="uk-UA" sz="2400" b="1" dirty="0">
                <a:solidFill>
                  <a:srgbClr val="000000"/>
                </a:solidFill>
                <a:latin typeface="Times New Roman"/>
              </a:rPr>
              <a:t>водозабору с. </a:t>
            </a:r>
            <a:r>
              <a:rPr lang="uk-UA" sz="2400" b="1" dirty="0" err="1">
                <a:solidFill>
                  <a:srgbClr val="000000"/>
                </a:solidFill>
                <a:latin typeface="Times New Roman"/>
              </a:rPr>
              <a:t>Сергіївка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”- 110,000</a:t>
            </a:r>
          </a:p>
          <a:p>
            <a:pPr marL="342900" lvl="0" indent="-342900" algn="ctr" fontAlgn="b">
              <a:buFont typeface="Wingdings" panose="05000000000000000000" pitchFamily="2" charset="2"/>
              <a:buChar char="v"/>
            </a:pPr>
            <a:endParaRPr lang="uk-UA" sz="2400" b="1" dirty="0" smtClean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ctr" fontAlgn="b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Отримувач коштів КП «Сергіївське» – 163,393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/>
              </a:rPr>
              <a:t>грн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 (Капітальний ремонт водопровідної мережі вул. 8-Березня с. Сергіївка)</a:t>
            </a:r>
          </a:p>
          <a:p>
            <a:pPr marL="342900" lvl="0" indent="-342900" algn="ctr" fontAlgn="b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 Очистка свердловини с.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Розбишівка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</a:rPr>
              <a:t>158,604 </a:t>
            </a:r>
            <a:r>
              <a:rPr lang="uk-UA" sz="2400" b="1" dirty="0" err="1" smtClean="0">
                <a:solidFill>
                  <a:srgbClr val="000000"/>
                </a:solidFill>
                <a:latin typeface="Times New Roman"/>
              </a:rPr>
              <a:t>грн</a:t>
            </a:r>
            <a:endParaRPr lang="uk-UA" sz="2400" b="1" dirty="0">
              <a:solidFill>
                <a:srgbClr val="000000"/>
              </a:solidFill>
              <a:latin typeface="Times New Roman"/>
            </a:endParaRPr>
          </a:p>
          <a:p>
            <a:pPr algn="ctr" fontAlgn="b"/>
            <a:endParaRPr lang="uk-UA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468023"/>
              </p:ext>
            </p:extLst>
          </p:nvPr>
        </p:nvGraphicFramePr>
        <p:xfrm>
          <a:off x="500034" y="116631"/>
          <a:ext cx="8320438" cy="6601971"/>
        </p:xfrm>
        <a:graphic>
          <a:graphicData uri="http://schemas.openxmlformats.org/drawingml/2006/table">
            <a:tbl>
              <a:tblPr/>
              <a:tblGrid>
                <a:gridCol w="6199542"/>
                <a:gridCol w="2120896"/>
              </a:tblGrid>
              <a:tr h="8479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Розроблення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схем </a:t>
                      </a:r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планування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забудови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територій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5701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Видатки всього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249216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740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послуги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виготовленню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технічної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документації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нго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населених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пунктів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2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Сергіївка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с.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Розбишівка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Крамарщина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138,057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4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створення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топографічного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плану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с.Новоселівка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40,592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4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Роботи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розроб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."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Генерального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плану </a:t>
                      </a:r>
                    </a:p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с.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Новоселівка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49,485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4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послуги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інженерно-технічного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захисту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цив.оборона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21,082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9958"/>
            <a:ext cx="37799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та раціональне використання природних ресурсів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878" y="2957716"/>
            <a:ext cx="300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саджанців троянд, квітів – 26,814 грн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4820" y="4077072"/>
            <a:ext cx="5269180" cy="2785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 небезпечних відходів «</a:t>
            </a: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Екобус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9,354 грн: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Відпрацювані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лампи – 1014 </a:t>
            </a: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 ртутні термометрів – 2 </a:t>
            </a: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uk-U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Відпрацювані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батарейки – 19,8 кг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500" dirty="0"/>
          </a:p>
        </p:txBody>
      </p:sp>
      <p:pic>
        <p:nvPicPr>
          <p:cNvPr id="2050" name="Picture 2" descr="C:\Users\User2\Desktop\rozaa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4" y="4158045"/>
            <a:ext cx="2900040" cy="269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27617516_3422780634484606_255087422893484478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20" y="450245"/>
            <a:ext cx="5292000" cy="352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4718934_2679172498845427_536454650212122624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357685" cy="461328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Виконавчий комітет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8512" y="1052736"/>
            <a:ext cx="44644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Century Gothic" pitchFamily="34" charset="0"/>
            </a:endParaRPr>
          </a:p>
          <a:p>
            <a:pPr algn="ctr"/>
            <a:r>
              <a:rPr lang="uk-UA" dirty="0" smtClean="0">
                <a:latin typeface="Century Gothic" pitchFamily="34" charset="0"/>
                <a:cs typeface="Arial" pitchFamily="34" charset="0"/>
              </a:rPr>
              <a:t>Протягом 2020 року проведено       </a:t>
            </a:r>
            <a:r>
              <a:rPr lang="uk-UA" b="1" dirty="0" smtClean="0">
                <a:latin typeface="Century Gothic" pitchFamily="34" charset="0"/>
                <a:cs typeface="Arial" pitchFamily="34" charset="0"/>
              </a:rPr>
              <a:t>15 засідань  </a:t>
            </a:r>
            <a:r>
              <a:rPr lang="uk-UA" dirty="0" smtClean="0">
                <a:latin typeface="Century Gothic" pitchFamily="34" charset="0"/>
                <a:cs typeface="Arial" pitchFamily="34" charset="0"/>
              </a:rPr>
              <a:t>виконавчого  комітету  Сергіївської сільської ради  на  яких прийнято </a:t>
            </a:r>
            <a:r>
              <a:rPr lang="uk-UA" b="1" dirty="0" smtClean="0">
                <a:latin typeface="Century Gothic" pitchFamily="34" charset="0"/>
                <a:cs typeface="Arial" pitchFamily="34" charset="0"/>
              </a:rPr>
              <a:t>105 рішень.</a:t>
            </a:r>
          </a:p>
          <a:p>
            <a:pPr algn="ctr"/>
            <a:endParaRPr lang="uk-UA" sz="1000" b="1" dirty="0" smtClean="0"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latin typeface="Century Gothic" pitchFamily="34" charset="0"/>
              </a:rPr>
              <a:t> У структурі виконавчих органів сільської ради налічується: 5 відділів,    1 сектор, ЦНАП.</a:t>
            </a:r>
          </a:p>
          <a:p>
            <a:pPr algn="ctr"/>
            <a:endParaRPr lang="uk-UA" sz="1000" dirty="0" smtClean="0">
              <a:latin typeface="Century Gothic" pitchFamily="34" charset="0"/>
            </a:endParaRPr>
          </a:p>
          <a:p>
            <a:pPr algn="ctr"/>
            <a:r>
              <a:rPr lang="uk-UA" dirty="0" smtClean="0">
                <a:latin typeface="Century Gothic" pitchFamily="34" charset="0"/>
              </a:rPr>
              <a:t>Проведено 3 конкурси на заміщення 3-х вакантних посад, в яких взяли участь 3 особи. </a:t>
            </a:r>
          </a:p>
          <a:p>
            <a:pPr algn="ctr"/>
            <a:endParaRPr lang="uk-UA" sz="1000" dirty="0" smtClean="0">
              <a:latin typeface="Century Gothic" pitchFamily="34" charset="0"/>
            </a:endParaRPr>
          </a:p>
          <a:p>
            <a:pPr algn="ctr"/>
            <a:r>
              <a:rPr lang="uk-UA" dirty="0" smtClean="0">
                <a:latin typeface="Century Gothic" pitchFamily="34" charset="0"/>
              </a:rPr>
              <a:t> </a:t>
            </a:r>
            <a:endParaRPr lang="uk-UA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1060480"/>
              </p:ext>
            </p:extLst>
          </p:nvPr>
        </p:nvGraphicFramePr>
        <p:xfrm>
          <a:off x="214282" y="285732"/>
          <a:ext cx="6301935" cy="6095594"/>
        </p:xfrm>
        <a:graphic>
          <a:graphicData uri="http://schemas.openxmlformats.org/drawingml/2006/table">
            <a:tbl>
              <a:tblPr/>
              <a:tblGrid>
                <a:gridCol w="4429726"/>
                <a:gridCol w="1872209"/>
              </a:tblGrid>
              <a:tr h="5018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Цільовий  </a:t>
                      </a:r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фонд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Видатки всього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181,364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Предмети,матеріали,обладнення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63,802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</a:t>
                      </a:r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сітки </a:t>
                      </a:r>
                      <a:r>
                        <a:rPr lang="uk-UA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рабиці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44,992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ліноліуму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18,810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послуг(крім комунальних)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83,162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8927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Послуги з поточ.рем.водопроводу с.Розбишівка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18,289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27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Послуги з поточ.рем.свердловини с.Сергіївка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49,994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послуги автовишки ЗІЛ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14,879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Предмети,матеріали,обладнення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34,400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1894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</a:t>
                      </a:r>
                      <a:r>
                        <a:rPr lang="uk-UA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велостоянки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34,400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User2\Desktop\120902464_3284745408288130_661210159147237168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98" b="5215"/>
          <a:stretch/>
        </p:blipFill>
        <p:spPr bwMode="auto">
          <a:xfrm>
            <a:off x="6529415" y="188640"/>
            <a:ext cx="2585389" cy="3009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2\Desktop\zil_130__245897915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1" t="7045" r="7729" b="20557"/>
          <a:stretch/>
        </p:blipFill>
        <p:spPr bwMode="auto">
          <a:xfrm>
            <a:off x="6553921" y="3198193"/>
            <a:ext cx="2560883" cy="3183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443841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Петрівко-Роменська місцева пожежна охорона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637,016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Дитяча музична школа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272,426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Трудовий архів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18,858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Центр реабілітації дітей-інвалідів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55,267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КЗ «Гадяцький ЦПМСД»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657,530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Будинок дитячо-юнацької творчості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126,148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Комунальна установа Гадяцький центр професійного розвитку педагогічних працівників 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99,937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Гадяцький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інклюзивно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-ресурсний центр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12,250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Гадяцька ЦРЛ – 181,479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04665"/>
            <a:ext cx="8712968" cy="10391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Субвенція на утримання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обє’ктів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спільного користування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591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124744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спортивного майданчика та гумового покриття – 175,494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по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тех.обслуговуванні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вул.освітлення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Вирішальне, с.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19,612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вуличного освітлення по вул. Лохвицька, частина вул. Лісова с.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(авторський нагляд,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ПКД,тех.нагляд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190,735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вуличного освітлення с. Вирішальне, с.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114,147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8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319591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Виділені – 152,700 </a:t>
            </a:r>
            <a:r>
              <a:rPr lang="uk-UA" dirty="0" err="1" smtClean="0"/>
              <a:t>грн</a:t>
            </a:r>
            <a:r>
              <a:rPr lang="uk-UA" dirty="0" smtClean="0"/>
              <a:t> на придбання матеріалів та виробів медичного призначення на запобіганню поширенню </a:t>
            </a:r>
            <a:r>
              <a:rPr lang="en-US" dirty="0" smtClean="0"/>
              <a:t>COVID-19</a:t>
            </a:r>
            <a:endParaRPr lang="uk-UA" dirty="0"/>
          </a:p>
        </p:txBody>
      </p:sp>
      <p:pic>
        <p:nvPicPr>
          <p:cNvPr id="62467" name="Picture 3" descr="C:\Users\user\Desktop\cov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0"/>
            <a:ext cx="4143372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143381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 території Сергіївської ТГ в 2020 році зафіксовано – 31 хворий, з них – 2 померли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xmlns="" id="{0B111486-262E-435B-B4B7-37442DEE4097}"/>
              </a:ext>
            </a:extLst>
          </p:cNvPr>
          <p:cNvSpPr/>
          <p:nvPr/>
        </p:nvSpPr>
        <p:spPr>
          <a:xfrm>
            <a:off x="5388121" y="1664935"/>
            <a:ext cx="440599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4795572" y="-354264"/>
            <a:ext cx="383447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3481147" y="2895559"/>
            <a:ext cx="399461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7828465" y="2895322"/>
            <a:ext cx="1300453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5214943" y="388103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Стратегічні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793096" y="1702882"/>
            <a:ext cx="306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Стратегічна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ціль</a:t>
            </a:r>
            <a:r>
              <a:rPr lang="ru-RU" sz="2400" b="1" dirty="0" smtClean="0"/>
              <a:t> 1</a:t>
            </a:r>
            <a:endParaRPr lang="ru-RU" sz="24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5286380" y="2357430"/>
            <a:ext cx="3673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ЕКОНОМІЧНОЇ ЕФЕКТИВНОСТІ ВИКОРИСТАННЯ РЕСУРСНОГО ПОТЕНЦІАЛУ ГРОМАДИ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225140" y="3481457"/>
            <a:ext cx="327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Стратегічна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ціль</a:t>
            </a:r>
            <a:r>
              <a:rPr lang="ru-RU" sz="2400" b="1" dirty="0" smtClean="0"/>
              <a:t> 2</a:t>
            </a:r>
            <a:endParaRPr lang="ru-RU" sz="24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3BB1D6-E231-4678-9474-D55302BD119A}"/>
              </a:ext>
            </a:extLst>
          </p:cNvPr>
          <p:cNvSpPr/>
          <p:nvPr/>
        </p:nvSpPr>
        <p:spPr>
          <a:xfrm>
            <a:off x="5238460" y="3929066"/>
            <a:ext cx="3147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Висока якість життя, комфортні умови та добробут</a:t>
            </a:r>
            <a:endParaRPr lang="ru-RU" sz="1600" b="1" cap="al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F271B7CF-FCA9-45E8-AE2A-8C25FB47E635}"/>
              </a:ext>
            </a:extLst>
          </p:cNvPr>
          <p:cNvSpPr/>
          <p:nvPr/>
        </p:nvSpPr>
        <p:spPr>
          <a:xfrm>
            <a:off x="-591750" y="-61730"/>
            <a:ext cx="6087110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4664710" y="5228882"/>
            <a:ext cx="312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Стратегічна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ціль</a:t>
            </a:r>
            <a:r>
              <a:rPr lang="ru-RU" sz="2400" b="1" dirty="0" smtClean="0"/>
              <a:t> 3</a:t>
            </a:r>
            <a:endParaRPr lang="ru-RU" sz="24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D7AD0D-6B8D-4BB1-9DEE-1E2C95B11DDF}"/>
              </a:ext>
            </a:extLst>
          </p:cNvPr>
          <p:cNvSpPr/>
          <p:nvPr/>
        </p:nvSpPr>
        <p:spPr>
          <a:xfrm>
            <a:off x="4286248" y="5857892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uk-UA" sz="16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Оновлення екологічної інфраструктури території</a:t>
            </a:r>
            <a:endParaRPr lang="uk-UA" sz="1600" cap="all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B7DF595-4E7D-4050-A783-5064361A0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2194" y="1742450"/>
            <a:ext cx="270000" cy="360000"/>
          </a:xfrm>
          <a:prstGeom prst="rect">
            <a:avLst/>
          </a:prstGeom>
        </p:spPr>
      </p:pic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xmlns="" id="{556195F2-9C1C-44F4-8C58-0CB609F0B339}"/>
              </a:ext>
            </a:extLst>
          </p:cNvPr>
          <p:cNvSpPr/>
          <p:nvPr/>
        </p:nvSpPr>
        <p:spPr>
          <a:xfrm>
            <a:off x="4790012" y="3462118"/>
            <a:ext cx="440599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1B841FDA-3659-4D49-BB4F-6790B62FAE35}"/>
              </a:ext>
            </a:extLst>
          </p:cNvPr>
          <p:cNvSpPr/>
          <p:nvPr/>
        </p:nvSpPr>
        <p:spPr>
          <a:xfrm>
            <a:off x="4239097" y="5176825"/>
            <a:ext cx="440599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A5DA415-52AA-4D2E-825B-CC3A7FF79E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78093" y="3535334"/>
            <a:ext cx="270000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B3FAAAA-9773-48EA-8F05-A74461D9FB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27085" y="5248936"/>
            <a:ext cx="27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278801"/>
      </p:ext>
    </p:extLst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5488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Операційні цілі стратегії розвитку Сергіївської об'єднаної територіальної громади на період до 2027 року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0" y="6215082"/>
            <a:ext cx="9144000" cy="642918"/>
          </a:xfrm>
          <a:prstGeom prst="diagStri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0" y="0"/>
            <a:ext cx="3661166" cy="785794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714488"/>
          <a:ext cx="9144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2237245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286808" cy="1857388"/>
        </p:xfrm>
        <a:graphic>
          <a:graphicData uri="http://schemas.openxmlformats.org/drawingml/2006/table">
            <a:tbl>
              <a:tblPr/>
              <a:tblGrid>
                <a:gridCol w="2194347"/>
                <a:gridCol w="6092461"/>
              </a:tblGrid>
              <a:tr h="185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1.1.1. </a:t>
                      </a:r>
                      <a:endParaRPr lang="uk-UA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Залучення інвестицій шляхом розробки інвест-пропозицій, залучаючи майно та землі колективної власності</a:t>
                      </a:r>
                      <a:endParaRPr lang="uk-UA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Провести інвентаризацію земель і нормативну оцінку.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Розробити інвестиційні пропозиції які включатимуть в себе: пакет документів на кожну інвестиційну ділянку.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Пошук зовнішніх інвесторів через участь в конкурсах, грантах, міжнародних програмах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Залучення внутрішніх інвесторів (фермери, підприємці, населення)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Економічний про файл громади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214554"/>
          <a:ext cx="8286809" cy="1628341"/>
        </p:xfrm>
        <a:graphic>
          <a:graphicData uri="http://schemas.openxmlformats.org/drawingml/2006/table">
            <a:tbl>
              <a:tblPr/>
              <a:tblGrid>
                <a:gridCol w="2214578"/>
                <a:gridCol w="6072231"/>
              </a:tblGrid>
              <a:tr h="162834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1.1.2.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Підтримка перспективних напрямів розвитку промисловості та АПК (в т.ч. органічно чистого виробництва, сучасних форм кооперативів)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Розробка пропозицій для фермерських господарств щодо напрямків кооперації особистих селянських господарств, фермерських господарств та сімейних ферм.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Супровід та підтримка в розробці та впроваджені бізнес – планів.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Сільський розвиток – участь в державних та міжнародних грантах місцевих виробників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Організація роботи спеціаліста з сільського розвитку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857628"/>
          <a:ext cx="8286809" cy="1463361"/>
        </p:xfrm>
        <a:graphic>
          <a:graphicData uri="http://schemas.openxmlformats.org/drawingml/2006/table">
            <a:tbl>
              <a:tblPr/>
              <a:tblGrid>
                <a:gridCol w="2246870"/>
                <a:gridCol w="6039939"/>
              </a:tblGrid>
              <a:tr h="146336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1.1.3. Розвиток дорадництва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Співпраця з Полтавською обласною дорадчою службою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Організація навчання по впровадженню нових технологій виробництва с/г продукції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Участь виробників с/г продукції в заходах міжнародних організацій  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143932" cy="6501004"/>
        </p:xfrm>
        <a:graphic>
          <a:graphicData uri="http://schemas.openxmlformats.org/drawingml/2006/table">
            <a:tbl>
              <a:tblPr/>
              <a:tblGrid>
                <a:gridCol w="2384543"/>
                <a:gridCol w="5759389"/>
              </a:tblGrid>
              <a:tr h="1673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1.2.1.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Підтримка малого і середнього бізнесу</a:t>
                      </a:r>
                    </a:p>
                  </a:txBody>
                  <a:tcPr marL="42524" marR="42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Передача в оренду або власність малим і середнім підприємствам територій та приміщень бувшої колективної власності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Підтримка малих і середніх підприємців що будуть працювати на території громади.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Розбудова інфраструктури підтримки бізнесу     (Фонд підтримки підприємництва, супровід бізнес-ідей відділом економічного розвитку та інвестицій)</a:t>
                      </a:r>
                    </a:p>
                  </a:txBody>
                  <a:tcPr marL="42524" marR="42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809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1.2.2. 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Просування продукції та послуг місцевого бізнесу на нові ринку, створення бренду «Сергіївський продукт»</a:t>
                      </a:r>
                    </a:p>
                  </a:txBody>
                  <a:tcPr marL="42524" marR="42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Об’єднання  дрібних виробників с/г продукції через </a:t>
                      </a:r>
                      <a:r>
                        <a:rPr lang="uk-UA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«ЯГОДИ СЕРГІЇВКИ» під торговою маркою «</a:t>
                      </a:r>
                      <a:r>
                        <a:rPr lang="uk-UA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Сергіївський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продукт»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Співпраця з іншими громадами для створення кластеру молочного напрямку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Сприяння співпраця місцевих с/г виробників з супермаркетами, торгівельними точками для збуту продукції</a:t>
                      </a:r>
                    </a:p>
                  </a:txBody>
                  <a:tcPr marL="42524" marR="42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066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1.2.3. Підтримка громадських ініціатив з розвитку підприємництва(в т.ч. молодіжного підприємництва).</a:t>
                      </a:r>
                    </a:p>
                  </a:txBody>
                  <a:tcPr marL="42524" marR="42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школах проведення освітньої роботи щодо залучення школярів до розробки бізнес ідей.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Участь підприємців громади в тренінгах, семінарах, навчаннях в межах України та закордону.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Постійна просвітницька робота, розповсюдження інформації про можливості самореалізації підприємництва в Сергіївській громаді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Залучення ГО Молодіжне об’єднання «Нове покоління України» в навчанні молодих підприємців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бази даних зацікавлених осіб, які мають намір займатися бізнесом</a:t>
                      </a:r>
                    </a:p>
                  </a:txBody>
                  <a:tcPr marL="42524" marR="42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04"/>
          <a:ext cx="8215369" cy="5915557"/>
        </p:xfrm>
        <a:graphic>
          <a:graphicData uri="http://schemas.openxmlformats.org/drawingml/2006/table">
            <a:tbl>
              <a:tblPr/>
              <a:tblGrid>
                <a:gridCol w="2336451"/>
                <a:gridCol w="5878918"/>
              </a:tblGrid>
              <a:tr h="154808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1.3.1. 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інвентаризації та поновлення оцінки земель </a:t>
                      </a: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Інвентаризація та створення планувальної схеми території Сергіївської ТГ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Поновлення оцінки землі в межах населених пунктів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Створення системи нагляду та контролю за цільовим використанням землі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Підготовка інспектора та створення матеріально-технічної бази</a:t>
                      </a: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79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1.3.2. </a:t>
                      </a: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та взяття на облік безхозного майната земель лісових ресурсів, водних об’єктів</a:t>
                      </a: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на території громади </a:t>
                      </a:r>
                      <a:r>
                        <a:rPr lang="uk-UA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безхозного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майна, в т.ч. земельних ділянок не витребуваних паїв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Взяття його на </a:t>
                      </a:r>
                      <a:r>
                        <a:rPr lang="uk-UA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облік.Створення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бази даних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Реєстр приміщень, які не використовуються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Геопортал</a:t>
                      </a: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містобудівного кадастру Сергіївської сільської ради</a:t>
                      </a: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855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1.3.3. Комплексний план просторового розвитку території Сергіївської територіальної громади</a:t>
                      </a: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геодезичних робіт по створенню топографічної основи земель громади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Топографічна основа Сергіївської територіальної громади в маштабі 1:10000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75247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Комплексний план просторового розвитку території Сергіївської територіальної громади</a:t>
                      </a:r>
                    </a:p>
                  </a:txBody>
                  <a:tcPr marL="62684" marR="62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7191404" cy="5465064"/>
        </p:xfrm>
        <a:graphic>
          <a:graphicData uri="http://schemas.openxmlformats.org/drawingml/2006/table">
            <a:tbl>
              <a:tblPr/>
              <a:tblGrid>
                <a:gridCol w="2045235"/>
                <a:gridCol w="5146169"/>
              </a:tblGrid>
              <a:tr h="114300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.1.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Розвиток спеціалізованого комунального підприємства «Добробут»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Закупівля техніки для СКП «Добробут»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Реалізація проєкту з розвитку столярного цеху та пилорами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33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1.4.2. Переробка с/г продукції через СКП «Добробут»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12140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Розвиток овочівництва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612140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Переробка овочів та фруктів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249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1.4.3. Розвиток альтернативних видів енергії та біопалива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Пошук інвесторів для будівництва сонячних електростанцій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Будівництво та реконструкція котелень об’єктів соціальної сфери на твердопаливній основі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Реалізація проєкту «Виробництво 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пелет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Переробка 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щепе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як напрям утилізації відходів з деревини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/>
        </p:nvSpPr>
        <p:spPr>
          <a:xfrm>
            <a:off x="4714877" y="4429132"/>
            <a:ext cx="4429123" cy="221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Century Gothic" pitchFamily="34" charset="0"/>
              </a:rPr>
              <a:t>Про </a:t>
            </a:r>
            <a:r>
              <a:rPr lang="uk-UA" sz="2700" dirty="0" smtClean="0">
                <a:solidFill>
                  <a:schemeClr val="bg1"/>
                </a:solidFill>
                <a:latin typeface="Century Gothic" pitchFamily="34" charset="0"/>
              </a:rPr>
              <a:t>стан розгляду звернень громадян за 2020 рік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До Сергіївської сільської ради та її виконавчого комітету у 2020 році  надійшло </a:t>
            </a:r>
            <a:r>
              <a:rPr lang="uk-UA" sz="2000" b="1" dirty="0" smtClean="0">
                <a:solidFill>
                  <a:schemeClr val="tx1"/>
                </a:solidFill>
                <a:latin typeface="Century Gothic" pitchFamily="34" charset="0"/>
              </a:rPr>
              <a:t>510</a:t>
            </a:r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звернень, з них </a:t>
            </a:r>
            <a:r>
              <a:rPr lang="uk-UA" sz="2000" b="1" dirty="0" smtClean="0">
                <a:solidFill>
                  <a:schemeClr val="tx1"/>
                </a:solidFill>
                <a:latin typeface="Century Gothic" pitchFamily="34" charset="0"/>
              </a:rPr>
              <a:t>98</a:t>
            </a:r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усних та </a:t>
            </a:r>
            <a:r>
              <a:rPr lang="uk-UA" sz="2000" b="1" dirty="0" smtClean="0">
                <a:solidFill>
                  <a:schemeClr val="tx1"/>
                </a:solidFill>
                <a:latin typeface="Century Gothic" pitchFamily="34" charset="0"/>
              </a:rPr>
              <a:t>412</a:t>
            </a:r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письмових (що на </a:t>
            </a:r>
            <a:r>
              <a:rPr lang="uk-UA" sz="2000" b="1" dirty="0" smtClean="0">
                <a:solidFill>
                  <a:schemeClr val="tx1"/>
                </a:solidFill>
                <a:latin typeface="Century Gothic" pitchFamily="34" charset="0"/>
              </a:rPr>
              <a:t>56</a:t>
            </a:r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звернення більше в порівнянні з минулим роком), з них найбільш порушувані питання: </a:t>
            </a:r>
          </a:p>
          <a:p>
            <a:pPr marL="0" indent="0" algn="just"/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комунальне господарства (ремонт дорожнього покриття, вуличне освітлення, благоустрій) – 29 ;</a:t>
            </a:r>
          </a:p>
          <a:p>
            <a:pPr marL="0" indent="0" algn="just"/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соціальний захист (надання матеріальної допомоги на лікування, вирішення соціально-побутових питань) – 15;</a:t>
            </a:r>
          </a:p>
          <a:p>
            <a:pPr marL="0" indent="0" algn="just"/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аграрної політики  і земельних відносин – 438;</a:t>
            </a:r>
          </a:p>
          <a:p>
            <a:pPr marL="0" indent="0" algn="just"/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діяльність  місцевих органів виконавчої влади – 1;</a:t>
            </a:r>
          </a:p>
          <a:p>
            <a:pPr marL="0" indent="0" algn="just"/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праця і заробітна плата  - 6;</a:t>
            </a:r>
          </a:p>
          <a:p>
            <a:pPr marL="0" indent="0" algn="just"/>
            <a:r>
              <a:rPr lang="uk-UA" sz="2000" dirty="0" smtClean="0">
                <a:solidFill>
                  <a:schemeClr val="tx1"/>
                </a:solidFill>
                <a:latin typeface="Century Gothic" pitchFamily="34" charset="0"/>
              </a:rPr>
              <a:t> культура, туризм 1;</a:t>
            </a:r>
          </a:p>
          <a:p>
            <a:pPr marL="0" indent="0" algn="just">
              <a:buNone/>
            </a:pPr>
            <a:endParaRPr lang="uk-UA" sz="160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uk-UA" sz="1600" b="1" i="1" dirty="0" smtClean="0">
                <a:latin typeface="Century Gothic" pitchFamily="34" charset="0"/>
              </a:rPr>
              <a:t>Центром  надання адміністративних</a:t>
            </a:r>
          </a:p>
          <a:p>
            <a:pPr marL="0" indent="0" algn="just">
              <a:buNone/>
            </a:pPr>
            <a:r>
              <a:rPr lang="uk-UA" sz="1600" b="1" i="1" dirty="0" smtClean="0">
                <a:latin typeface="Century Gothic" pitchFamily="34" charset="0"/>
              </a:rPr>
              <a:t> послуг виконавчого комітету Сергіївської</a:t>
            </a:r>
          </a:p>
          <a:p>
            <a:pPr marL="0" indent="0" algn="just">
              <a:buNone/>
            </a:pPr>
            <a:r>
              <a:rPr lang="uk-UA" sz="1600" b="1" i="1" dirty="0" smtClean="0">
                <a:latin typeface="Century Gothic" pitchFamily="34" charset="0"/>
              </a:rPr>
              <a:t> сільської ради видано </a:t>
            </a:r>
            <a:r>
              <a:rPr lang="uk-UA" sz="1900" b="1" i="1" dirty="0" smtClean="0">
                <a:latin typeface="Century Gothic" pitchFamily="34" charset="0"/>
              </a:rPr>
              <a:t>1027</a:t>
            </a:r>
            <a:r>
              <a:rPr lang="uk-UA" sz="1600" b="1" i="1" dirty="0" smtClean="0">
                <a:latin typeface="Century Gothic" pitchFamily="34" charset="0"/>
              </a:rPr>
              <a:t> довідок різного характеру</a:t>
            </a:r>
            <a:endParaRPr lang="uk-UA" sz="1600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8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85728"/>
          <a:ext cx="8501122" cy="6318696"/>
        </p:xfrm>
        <a:graphic>
          <a:graphicData uri="http://schemas.openxmlformats.org/drawingml/2006/table">
            <a:tbl>
              <a:tblPr/>
              <a:tblGrid>
                <a:gridCol w="2613245"/>
                <a:gridCol w="5887877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.1. 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реконструкції вуличного освітлення території громади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Поточний ремонт вуличного освітлення с. Розбишівка пров. Сумський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Поточний ремонт вуличного освітлення с. Розбишівка пров. </a:t>
                      </a: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Лохвицький</a:t>
                      </a:r>
                      <a:endParaRPr lang="uk-UA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Поточний ремонт вуличного освітлення с. Розбишівка пров. Лагідний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Поточний ремонт вуличного освітлення с. Розбишівка вул. Вишнева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Реконструкція вуличного освітлення с. Новоселівка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2.1.2. Протидія домашньому насильству, насильству за ознакою статі, та торгівлі людьми.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endParaRPr lang="uk-UA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Навчання фахівців соціальної сфери проведенню інформаційно-просвітницької роботи серед уразливих груп населення для профілактики попередження складних життєвих обставин, соціально небезпечних хвороб, домашнього насильства, торгівлі людьми;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Соціальна профілактика домашнього насильства, </a:t>
                      </a: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насильства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 ознакою статі, торгівлі людьми;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осіб/сімей, які потрапили в ситуацію домашнього насильства, </a:t>
                      </a: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насильства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 ознакою статі, торгівлі людьми, інформування їх про можливість надання соціальних та реабілітаційних послуг, отримання статусу особи, постраждалої від торгівлі людьми..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2.1.3. Надання якісних соціальних послуг у ЦНСП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Діджиталізація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надання соціальних послуг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Розвиток </a:t>
                      </a: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КП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«Центр надання соціальних послуг»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8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2.1.4. Забезпечення пільгових перевезень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Комплексна програма перевезень пільгових категорій населення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системи обліку пільгових перевезень т.ч. </a:t>
                      </a: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смарт-технології</a:t>
                      </a:r>
                      <a:endParaRPr lang="uk-UA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0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2.1.5. Матеріальна підтримка найбільш вразливих верст населення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Програма «Турбота»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Програма розвитку надання соціальних послуг у Сергіївській сільській територіальній громаді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Програма «Соціальний захист дітей-сиріт та дітей позбавлених батьківським піклування»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8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2.1.6. Створення системи заходів із благоустрою території громади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Розвиток </a:t>
                      </a:r>
                      <a:r>
                        <a:rPr lang="uk-UA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КП</a:t>
                      </a: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«Сергіївське»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Придбання техніки для здійснення заходів з благоустрою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Програма догляд та упорядкування кладовищ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8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2.1.7. Забезпечення надання якісних медичних послуг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сучасних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норм та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стандартів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первинній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медицині</a:t>
                      </a:r>
                      <a:endParaRPr lang="uk-UA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Покращення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умов та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якості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медичних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закладів</a:t>
                      </a:r>
                      <a:endParaRPr lang="uk-UA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6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2.1.8. Забезпечення пожежної безпеки, цивільного захисту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протипожежних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сигналізації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системам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оповіщення</a:t>
                      </a:r>
                      <a:endParaRPr lang="uk-UA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Впровадження інженерно-технічних заходів цивільного захисту в містобудівній документації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Реалізація спільного проєкту «Будівництво Пожежного депо «Центр громадської безпеки» по вул. Качанівська,10 в с. Петрівка-Роменська, Полтавської області»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2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2.1.9. Розвиток інфраструктури безпеки на території громади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Реалізація проєкту «Офіцер громади»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 та обслуговування камер відео спостереження  на території громади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Придбання спец автомобіля для Офіцера громади</a:t>
                      </a:r>
                    </a:p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приміщення  поліцейської станції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4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2.1.10. Реалізація гендерної політики 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52475" algn="l"/>
                        </a:tabLst>
                      </a:pPr>
                      <a:r>
                        <a:rPr lang="uk-UA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Забезпечення рівних прав і можливостей жінок і чоловіків</a:t>
                      </a:r>
                    </a:p>
                  </a:txBody>
                  <a:tcPr marL="20553" marR="20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7"/>
          <a:ext cx="8286808" cy="6317488"/>
        </p:xfrm>
        <a:graphic>
          <a:graphicData uri="http://schemas.openxmlformats.org/drawingml/2006/table">
            <a:tbl>
              <a:tblPr/>
              <a:tblGrid>
                <a:gridCol w="2194347"/>
                <a:gridCol w="6092461"/>
              </a:tblGrid>
              <a:tr h="35719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Створення території для відпочинку (парки, пляжі)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Створення: парків, відпочинкових зон біля водойм, дитячих, спортивних та тренажерних майданчиків.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Розробка туристичних маршрутів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2.2.2.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центру громадського дозвілля в с. Розбишівка та с. Качанове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Виготовлення проектно-кошторисної документації;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Провести внутрішній ремонт приміщення;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Організувати роботу творчої студії, танцювального залу та музею;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Створити кімнату дозвілля для дітей та дорослих;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Облаштувати атлетичний зал;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Провести облаштування території навколо приміщення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Залучити дітей, молодь та населення громади до змістовного проведення дозвілля;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2.2.3.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Матеріальна підтримка сім’ям при народженні дітей та усиновленні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Прогрома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Підтримка народжуваності 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2.2.4.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Організація літнього оздоровлення та відпочинку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оздоровлення та відпочинок дітей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2.2.5. Позашкільна  освіта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навчання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Тренінги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Співпраця з Гадяцьким Будинком дитячої та юнацької  творчості та Гадяцькою комплексною дитячо-юнацькою спортивною школою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Проведення гуртків, тренінгів по вивченню англійської мови та ІТ - технологій.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2.2.6. Сучасний освітній простір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НУШ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Розвиток умов для дистанційного навчання</a:t>
                      </a:r>
                    </a:p>
                  </a:txBody>
                  <a:tcPr marL="34295" marR="3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72560" cy="5929354"/>
        </p:xfrm>
        <a:graphic>
          <a:graphicData uri="http://schemas.openxmlformats.org/drawingml/2006/table">
            <a:tbl>
              <a:tblPr/>
              <a:tblGrid>
                <a:gridCol w="2270015"/>
                <a:gridCol w="6302545"/>
              </a:tblGrid>
              <a:tr h="2415436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Підтримка громадських організацій створених на території Сергіївської ТГ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Залучення місцевих та позабюджетних коштів підтримки громадських ініціатив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умов для діяльності громадських організацій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Створення сторінок громадських організацій у соціальних мережах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15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2.3.2.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навчань, тренінгів, семінарів для залучення та активізації молоді в житті громади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навчання для молоді.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тренінгів для залучення молоді в громаді.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семінарів для активізації молоді громади.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766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2.3.3. Розвиток фізичної культури і спорту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Програма розвиток фізичної культури і спорту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89"/>
          <a:ext cx="8572560" cy="6429421"/>
        </p:xfrm>
        <a:graphic>
          <a:graphicData uri="http://schemas.openxmlformats.org/drawingml/2006/table">
            <a:tbl>
              <a:tblPr/>
              <a:tblGrid>
                <a:gridCol w="2270015"/>
                <a:gridCol w="6302545"/>
              </a:tblGrid>
              <a:tr h="220797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Модернізація системи водопостачання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Поточний ремонт водопровідної мережі вул. Кузнєцова с. Сергіївка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spc="-1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Співфінансування проєкту ШБУ «Питна вода учням  Сергіївської загальноосвітньої школи Сергіївської сільської ради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Поточний ремонт водопровідної мережі с. Вирішальне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spc="-1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Співфінансування проєкту ШБУ «Очищена вода дітям Розбишівської гімназії Сергіївської сільської ради»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Будівництво водопроводу в с. Розбишівка по вул. </a:t>
                      </a:r>
                      <a:r>
                        <a:rPr lang="uk-UA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Лохвицька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вул. Сумська, вул. Лісова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Поточний ремонт артезіанської свердловини с. Вирішальне (обв’язка, встановлення автоматики)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Будівництво водопроводу в с. Новоселівка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56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3.1.2. Розчистка річки Хорол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Покращення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гідрологічного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санітарного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стану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річки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Хорол в межах Се</a:t>
                      </a:r>
                      <a:r>
                        <a:rPr lang="uk-UA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гіївської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ТГ</a:t>
                      </a:r>
                      <a:r>
                        <a:rPr lang="uk-UA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29146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розчистка від наносів ложа ріки – на ділянці №1 від ПК-0 до ПК-1 та на ділянці № 2 від ПК-5 до ПК-7 біля 300 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  <a:tabLst>
                          <a:tab pos="291465" algn="l"/>
                        </a:tabLst>
                      </a:pP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спрямлення та облаштування прибережної зони – на</a:t>
                      </a:r>
                      <a:r>
                        <a:rPr lang="uk-UA" sz="12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ділянці №1 від ПК-0 до ПК-1 та на ділянці № 2 від ПК-5 до ПК-7 біля 15000 м</a:t>
                      </a:r>
                      <a:r>
                        <a:rPr lang="uk-UA" sz="12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uk-UA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влаштування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збагачувальної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очисної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споруди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430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3.1.3. Озеленення території – збільшення площ лісів, парків та зелених насаджень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Озеленення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вздовж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смуг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відведення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автомобільних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доріг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Озеленення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прибережно-захисних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смуг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річок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водойм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міста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Відновлення існуючих та влаштування нових квітників та розаріїв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Влаштування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форм ландшафтного благоустрою (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вертикальне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озеленення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мобільне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озеленення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тощо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Збільшення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зелених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насаджень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територій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дошкільних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шкільних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навчальних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закладів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451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3.1.4. Комплексна система заходів щодо впорядкування та збереження лісів та лісосмуг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Технічна документація на лісові ресурси та землю, що знаходиться під лісовими масивами;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діяльності щодо поводження з лісовими ресурсами на 10 років;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Підключення до Єдиної системи України обліку деревини;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Проведення обліку та інвентаризацію лісових ресурсів громади;</a:t>
                      </a:r>
                      <a:endParaRPr lang="uk-UA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3"/>
          <a:ext cx="8501122" cy="6166104"/>
        </p:xfrm>
        <a:graphic>
          <a:graphicData uri="http://schemas.openxmlformats.org/drawingml/2006/table">
            <a:tbl>
              <a:tblPr/>
              <a:tblGrid>
                <a:gridCol w="2251098"/>
                <a:gridCol w="6250024"/>
              </a:tblGrid>
              <a:tr h="1071569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Покращення управління відходами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Ліквідація несанкціонованих 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сміттєзвалищ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 додаткових майданчиків для роздільного збору сміття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Придбання спеціалізованої техніки для вивезення ТПВ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Організація подвірного збору ТПВ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3.2.2.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Ліквідація несанкціонованих сміттєзвалищ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Розробка схеми санітарної очистки та ліквідації несанкціонованих 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сміттєзвалищ</a:t>
                      </a:r>
                      <a:endParaRPr lang="uk-UA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3.2.3.</a:t>
                      </a:r>
                    </a:p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Поводження з  небезпечними відходами 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 спеціалізованих контейнерів для небезпечних відходів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Забезпечення приїзду «</a:t>
                      </a:r>
                      <a:r>
                        <a:rPr lang="uk-UA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Екобуса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для вивезення та утилізації небезпечних відходів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314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3.2.4. Проведення інформаційної роз’яснювальної роботи щодо поводження з ТПВ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Інформування населення про роздільний збір сміття через газету, Інтернет ресурси, буклети.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Проведення інформаційної роботи серед молоді.</a:t>
                      </a:r>
                    </a:p>
                  </a:txBody>
                  <a:tcPr marL="64573" marR="6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2"/>
          <a:ext cx="7786742" cy="2128838"/>
        </p:xfrm>
        <a:graphic>
          <a:graphicData uri="http://schemas.openxmlformats.org/drawingml/2006/table">
            <a:tbl>
              <a:tblPr/>
              <a:tblGrid>
                <a:gridCol w="2114450"/>
                <a:gridCol w="5672292"/>
              </a:tblGrid>
              <a:tr h="150019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3.3.1. Капітальні ремонти з впровадженням енергоефективних заходів в приміщеннях соціальної інфраструктури громади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Капітальні ремонти приміщень соціальної інфраструктури.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Підвищення показників енергозбереження.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Надання будівлям відповідного естетичного вигляду.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Розробка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енергопаспорту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714621"/>
          <a:ext cx="7786743" cy="3294380"/>
        </p:xfrm>
        <a:graphic>
          <a:graphicData uri="http://schemas.openxmlformats.org/drawingml/2006/table">
            <a:tbl>
              <a:tblPr/>
              <a:tblGrid>
                <a:gridCol w="2143140"/>
                <a:gridCol w="5643603"/>
              </a:tblGrid>
              <a:tr h="88966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3.4.1. Проведення капітальних і поточних ремонтів доріг Сергіївської ТГ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Програма Дороги Сергіївської громади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668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3.4.2. Сприяння діяльності дорожньої бригади при КП   «Сергіївське»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  <a:tab pos="640715" algn="l"/>
                        </a:tabLs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спеціальної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техніки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виконання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робіт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щодо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відновлення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дорожнього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покриття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812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3.4.3.Розвиток дорожньої інфраструктури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Дорожні знаки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Пішохідні переходи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Тротуари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eorgia"/>
                        <a:buChar char="•"/>
                        <a:tabLst>
                          <a:tab pos="318135" algn="l"/>
                        </a:tabLs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Організація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безпеки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руху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систем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відеоспостережень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unnamed.jpg"/>
          <p:cNvPicPr>
            <a:picLocks noChangeAspect="1" noChangeArrowheads="1"/>
          </p:cNvPicPr>
          <p:nvPr/>
        </p:nvPicPr>
        <p:blipFill>
          <a:blip r:embed="rId2"/>
          <a:srcRect r="195" b="10937"/>
          <a:stretch>
            <a:fillRect/>
          </a:stretch>
        </p:blipFill>
        <p:spPr bwMode="auto">
          <a:xfrm>
            <a:off x="0" y="0"/>
            <a:ext cx="86371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atNFYd_i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27610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285728"/>
            <a:ext cx="5319723" cy="1143008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146155920_1296925564025092_949717606208478727_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000628" cy="5143536"/>
          </a:xfrm>
          <a:prstGeom prst="rect">
            <a:avLst/>
          </a:prstGeom>
          <a:noFill/>
        </p:spPr>
      </p:pic>
      <p:pic>
        <p:nvPicPr>
          <p:cNvPr id="3075" name="Picture 3" descr="C:\Users\user\Desktop\122134555_3332222416873762_6678795184506697875_n.jpg"/>
          <p:cNvPicPr>
            <a:picLocks noChangeAspect="1" noChangeArrowheads="1"/>
          </p:cNvPicPr>
          <p:nvPr/>
        </p:nvPicPr>
        <p:blipFill>
          <a:blip r:embed="rId4"/>
          <a:srcRect l="6295" t="27009" r="6672" b="20625"/>
          <a:stretch>
            <a:fillRect/>
          </a:stretch>
        </p:blipFill>
        <p:spPr bwMode="auto">
          <a:xfrm>
            <a:off x="5143504" y="357166"/>
            <a:ext cx="3714776" cy="2714644"/>
          </a:xfrm>
          <a:prstGeom prst="rect">
            <a:avLst/>
          </a:prstGeom>
          <a:noFill/>
        </p:spPr>
      </p:pic>
      <p:pic>
        <p:nvPicPr>
          <p:cNvPr id="3076" name="Picture 4" descr="C:\Users\user\Desktop\119675674_3224552510974087_8711002106839387258_o.jpg"/>
          <p:cNvPicPr>
            <a:picLocks noChangeAspect="1" noChangeArrowheads="1"/>
          </p:cNvPicPr>
          <p:nvPr/>
        </p:nvPicPr>
        <p:blipFill>
          <a:blip r:embed="rId5"/>
          <a:srcRect t="26054" r="2652" b="22464"/>
          <a:stretch>
            <a:fillRect/>
          </a:stretch>
        </p:blipFill>
        <p:spPr bwMode="auto">
          <a:xfrm>
            <a:off x="5143504" y="2928910"/>
            <a:ext cx="3714776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6348413" cy="13208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285860"/>
            <a:ext cx="500066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</a:rPr>
              <a:t>Проведено 26 засідань Тендерного комітету</a:t>
            </a:r>
            <a:endParaRPr lang="uk-UA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59293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Здійснено </a:t>
            </a:r>
            <a:r>
              <a:rPr lang="uk-UA" sz="2000" b="1" dirty="0" smtClean="0"/>
              <a:t>610</a:t>
            </a:r>
            <a:r>
              <a:rPr lang="uk-UA" dirty="0" smtClean="0"/>
              <a:t>  процедури закупівель в системі </a:t>
            </a:r>
            <a:r>
              <a:rPr lang="en-US" dirty="0" smtClean="0"/>
              <a:t>PROZZORO</a:t>
            </a:r>
          </a:p>
          <a:p>
            <a:r>
              <a:rPr lang="uk-UA" dirty="0" smtClean="0"/>
              <a:t>Очікуваною вартістю </a:t>
            </a:r>
            <a:r>
              <a:rPr lang="uk-UA" b="1" dirty="0" smtClean="0"/>
              <a:t>10 101 347   </a:t>
            </a:r>
            <a:r>
              <a:rPr lang="uk-UA" dirty="0" smtClean="0"/>
              <a:t>тис.грн</a:t>
            </a:r>
          </a:p>
          <a:p>
            <a:endParaRPr lang="uk-UA" dirty="0" smtClean="0"/>
          </a:p>
          <a:p>
            <a:r>
              <a:rPr lang="uk-UA" dirty="0" smtClean="0"/>
              <a:t>В т.ч. здійснено</a:t>
            </a:r>
            <a:r>
              <a:rPr lang="uk-UA" sz="2000" b="1" dirty="0" smtClean="0"/>
              <a:t> 3  </a:t>
            </a:r>
            <a:r>
              <a:rPr lang="uk-UA" dirty="0" smtClean="0"/>
              <a:t>закупівлі за процедурою </a:t>
            </a:r>
            <a:r>
              <a:rPr lang="uk-UA" dirty="0" err="1" smtClean="0"/>
              <a:t>“відкриті</a:t>
            </a:r>
            <a:r>
              <a:rPr lang="uk-UA" dirty="0" smtClean="0"/>
              <a:t> </a:t>
            </a:r>
            <a:r>
              <a:rPr lang="uk-UA" dirty="0" err="1" smtClean="0"/>
              <a:t>торги”</a:t>
            </a:r>
            <a:r>
              <a:rPr lang="uk-UA" dirty="0" smtClean="0"/>
              <a:t>  очікувана сума </a:t>
            </a:r>
            <a:r>
              <a:rPr lang="uk-UA" sz="2000" b="1" dirty="0" smtClean="0"/>
              <a:t>522,300</a:t>
            </a:r>
            <a:r>
              <a:rPr lang="uk-UA" dirty="0" smtClean="0"/>
              <a:t> тис.грн, сума укладеного договору </a:t>
            </a:r>
            <a:r>
              <a:rPr lang="uk-UA" sz="2000" b="1" dirty="0" smtClean="0"/>
              <a:t>390,243</a:t>
            </a:r>
            <a:r>
              <a:rPr lang="uk-UA" dirty="0" smtClean="0"/>
              <a:t> тис.грн, економія коштів – </a:t>
            </a:r>
            <a:r>
              <a:rPr lang="uk-UA" sz="2000" b="1" dirty="0" smtClean="0"/>
              <a:t>132,057</a:t>
            </a:r>
            <a:r>
              <a:rPr lang="uk-UA" dirty="0" smtClean="0"/>
              <a:t> тис.грн</a:t>
            </a:r>
          </a:p>
          <a:p>
            <a:r>
              <a:rPr lang="uk-UA" dirty="0" err="1" smtClean="0"/>
              <a:t>Спроцена</a:t>
            </a:r>
            <a:r>
              <a:rPr lang="uk-UA" dirty="0" smtClean="0"/>
              <a:t> процедура – </a:t>
            </a:r>
            <a:r>
              <a:rPr lang="uk-UA" sz="2000" b="1" dirty="0" smtClean="0"/>
              <a:t>4</a:t>
            </a:r>
            <a:r>
              <a:rPr lang="uk-UA" dirty="0" smtClean="0"/>
              <a:t> , очікувана сума – </a:t>
            </a:r>
            <a:r>
              <a:rPr lang="uk-UA" sz="2000" b="1" dirty="0" smtClean="0"/>
              <a:t>605,060</a:t>
            </a:r>
            <a:r>
              <a:rPr lang="uk-UA" dirty="0" smtClean="0"/>
              <a:t> тис.грн, сума укладених договорів – </a:t>
            </a:r>
            <a:r>
              <a:rPr lang="uk-UA" sz="2000" b="1" dirty="0" smtClean="0"/>
              <a:t>535,403</a:t>
            </a:r>
            <a:r>
              <a:rPr lang="uk-UA" dirty="0" smtClean="0"/>
              <a:t> тис.грн</a:t>
            </a:r>
          </a:p>
          <a:p>
            <a:r>
              <a:rPr lang="uk-UA" dirty="0" smtClean="0"/>
              <a:t>Результат – економія коштів  </a:t>
            </a:r>
            <a:r>
              <a:rPr lang="uk-UA" sz="2000" b="1" dirty="0" smtClean="0"/>
              <a:t>69,657</a:t>
            </a:r>
            <a:r>
              <a:rPr lang="uk-UA" dirty="0" smtClean="0"/>
              <a:t> тис.грн</a:t>
            </a:r>
          </a:p>
          <a:p>
            <a:endParaRPr lang="uk-UA" dirty="0"/>
          </a:p>
        </p:txBody>
      </p:sp>
      <p:pic>
        <p:nvPicPr>
          <p:cNvPr id="1027" name="Picture 3" descr="C:\Users\user\Desktop\im578x383-prozo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928926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594" y="434213"/>
            <a:ext cx="8338185" cy="5970905"/>
            <a:chOff x="558126" y="434212"/>
            <a:chExt cx="11117580" cy="5970905"/>
          </a:xfrm>
        </p:grpSpPr>
        <p:sp>
          <p:nvSpPr>
            <p:cNvPr id="3" name="object 3"/>
            <p:cNvSpPr/>
            <p:nvPr/>
          </p:nvSpPr>
          <p:spPr>
            <a:xfrm>
              <a:off x="558126" y="434212"/>
              <a:ext cx="11075708" cy="5486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7025" y="3936618"/>
              <a:ext cx="4977765" cy="2447290"/>
            </a:xfrm>
            <a:custGeom>
              <a:avLst/>
              <a:gdLst/>
              <a:ahLst/>
              <a:cxnLst/>
              <a:rect l="l" t="t" r="r" b="b"/>
              <a:pathLst>
                <a:path w="4977765" h="2447290">
                  <a:moveTo>
                    <a:pt x="4732782" y="0"/>
                  </a:moveTo>
                  <a:lnTo>
                    <a:pt x="244728" y="0"/>
                  </a:lnTo>
                  <a:lnTo>
                    <a:pt x="195380" y="4973"/>
                  </a:lnTo>
                  <a:lnTo>
                    <a:pt x="149429" y="19236"/>
                  </a:lnTo>
                  <a:lnTo>
                    <a:pt x="107856" y="41804"/>
                  </a:lnTo>
                  <a:lnTo>
                    <a:pt x="71643" y="71691"/>
                  </a:lnTo>
                  <a:lnTo>
                    <a:pt x="41770" y="107912"/>
                  </a:lnTo>
                  <a:lnTo>
                    <a:pt x="19218" y="149482"/>
                  </a:lnTo>
                  <a:lnTo>
                    <a:pt x="4968" y="195416"/>
                  </a:lnTo>
                  <a:lnTo>
                    <a:pt x="0" y="244728"/>
                  </a:lnTo>
                  <a:lnTo>
                    <a:pt x="0" y="2202281"/>
                  </a:lnTo>
                  <a:lnTo>
                    <a:pt x="4968" y="2251596"/>
                  </a:lnTo>
                  <a:lnTo>
                    <a:pt x="19218" y="2297529"/>
                  </a:lnTo>
                  <a:lnTo>
                    <a:pt x="41770" y="2339095"/>
                  </a:lnTo>
                  <a:lnTo>
                    <a:pt x="71643" y="2375311"/>
                  </a:lnTo>
                  <a:lnTo>
                    <a:pt x="107856" y="2405192"/>
                  </a:lnTo>
                  <a:lnTo>
                    <a:pt x="149429" y="2427754"/>
                  </a:lnTo>
                  <a:lnTo>
                    <a:pt x="195380" y="2442013"/>
                  </a:lnTo>
                  <a:lnTo>
                    <a:pt x="244728" y="2446985"/>
                  </a:lnTo>
                  <a:lnTo>
                    <a:pt x="4732782" y="2446985"/>
                  </a:lnTo>
                  <a:lnTo>
                    <a:pt x="4782088" y="2442013"/>
                  </a:lnTo>
                  <a:lnTo>
                    <a:pt x="4828008" y="2427754"/>
                  </a:lnTo>
                  <a:lnTo>
                    <a:pt x="4869558" y="2405192"/>
                  </a:lnTo>
                  <a:lnTo>
                    <a:pt x="4905755" y="2375311"/>
                  </a:lnTo>
                  <a:lnTo>
                    <a:pt x="4935619" y="2339095"/>
                  </a:lnTo>
                  <a:lnTo>
                    <a:pt x="4958167" y="2297529"/>
                  </a:lnTo>
                  <a:lnTo>
                    <a:pt x="4972416" y="2251596"/>
                  </a:lnTo>
                  <a:lnTo>
                    <a:pt x="4977383" y="2202281"/>
                  </a:lnTo>
                  <a:lnTo>
                    <a:pt x="4977383" y="244728"/>
                  </a:lnTo>
                  <a:lnTo>
                    <a:pt x="4972416" y="195416"/>
                  </a:lnTo>
                  <a:lnTo>
                    <a:pt x="4958167" y="149482"/>
                  </a:lnTo>
                  <a:lnTo>
                    <a:pt x="4935619" y="107912"/>
                  </a:lnTo>
                  <a:lnTo>
                    <a:pt x="4905756" y="71691"/>
                  </a:lnTo>
                  <a:lnTo>
                    <a:pt x="4869558" y="41804"/>
                  </a:lnTo>
                  <a:lnTo>
                    <a:pt x="4828008" y="19236"/>
                  </a:lnTo>
                  <a:lnTo>
                    <a:pt x="4782088" y="4973"/>
                  </a:lnTo>
                  <a:lnTo>
                    <a:pt x="473278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7025" y="3936618"/>
              <a:ext cx="4977765" cy="2447290"/>
            </a:xfrm>
            <a:custGeom>
              <a:avLst/>
              <a:gdLst/>
              <a:ahLst/>
              <a:cxnLst/>
              <a:rect l="l" t="t" r="r" b="b"/>
              <a:pathLst>
                <a:path w="4977765" h="2447290">
                  <a:moveTo>
                    <a:pt x="0" y="244728"/>
                  </a:moveTo>
                  <a:lnTo>
                    <a:pt x="4968" y="195416"/>
                  </a:lnTo>
                  <a:lnTo>
                    <a:pt x="19218" y="149482"/>
                  </a:lnTo>
                  <a:lnTo>
                    <a:pt x="41770" y="107912"/>
                  </a:lnTo>
                  <a:lnTo>
                    <a:pt x="71643" y="71691"/>
                  </a:lnTo>
                  <a:lnTo>
                    <a:pt x="107856" y="41804"/>
                  </a:lnTo>
                  <a:lnTo>
                    <a:pt x="149429" y="19236"/>
                  </a:lnTo>
                  <a:lnTo>
                    <a:pt x="195380" y="4973"/>
                  </a:lnTo>
                  <a:lnTo>
                    <a:pt x="244728" y="0"/>
                  </a:lnTo>
                  <a:lnTo>
                    <a:pt x="4732782" y="0"/>
                  </a:lnTo>
                  <a:lnTo>
                    <a:pt x="4782088" y="4973"/>
                  </a:lnTo>
                  <a:lnTo>
                    <a:pt x="4828008" y="19236"/>
                  </a:lnTo>
                  <a:lnTo>
                    <a:pt x="4869558" y="41804"/>
                  </a:lnTo>
                  <a:lnTo>
                    <a:pt x="4905756" y="71691"/>
                  </a:lnTo>
                  <a:lnTo>
                    <a:pt x="4935619" y="107912"/>
                  </a:lnTo>
                  <a:lnTo>
                    <a:pt x="4958167" y="149482"/>
                  </a:lnTo>
                  <a:lnTo>
                    <a:pt x="4972416" y="195416"/>
                  </a:lnTo>
                  <a:lnTo>
                    <a:pt x="4977383" y="244728"/>
                  </a:lnTo>
                  <a:lnTo>
                    <a:pt x="4977383" y="2202281"/>
                  </a:lnTo>
                  <a:lnTo>
                    <a:pt x="4972416" y="2251596"/>
                  </a:lnTo>
                  <a:lnTo>
                    <a:pt x="4958167" y="2297529"/>
                  </a:lnTo>
                  <a:lnTo>
                    <a:pt x="4935619" y="2339095"/>
                  </a:lnTo>
                  <a:lnTo>
                    <a:pt x="4905755" y="2375311"/>
                  </a:lnTo>
                  <a:lnTo>
                    <a:pt x="4869558" y="2405192"/>
                  </a:lnTo>
                  <a:lnTo>
                    <a:pt x="4828008" y="2427754"/>
                  </a:lnTo>
                  <a:lnTo>
                    <a:pt x="4782088" y="2442013"/>
                  </a:lnTo>
                  <a:lnTo>
                    <a:pt x="4732782" y="2446985"/>
                  </a:lnTo>
                  <a:lnTo>
                    <a:pt x="244728" y="2446985"/>
                  </a:lnTo>
                  <a:lnTo>
                    <a:pt x="195380" y="2442013"/>
                  </a:lnTo>
                  <a:lnTo>
                    <a:pt x="149429" y="2427754"/>
                  </a:lnTo>
                  <a:lnTo>
                    <a:pt x="107856" y="2405192"/>
                  </a:lnTo>
                  <a:lnTo>
                    <a:pt x="71643" y="2375311"/>
                  </a:lnTo>
                  <a:lnTo>
                    <a:pt x="41770" y="2339095"/>
                  </a:lnTo>
                  <a:lnTo>
                    <a:pt x="19218" y="2297529"/>
                  </a:lnTo>
                  <a:lnTo>
                    <a:pt x="4968" y="2251596"/>
                  </a:lnTo>
                  <a:lnTo>
                    <a:pt x="0" y="2202281"/>
                  </a:lnTo>
                  <a:lnTo>
                    <a:pt x="0" y="244728"/>
                  </a:lnTo>
                  <a:close/>
                </a:path>
              </a:pathLst>
            </a:custGeom>
            <a:ln w="425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39256" y="4633086"/>
            <a:ext cx="2619024" cy="1554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marR="5080" indent="-287020">
              <a:lnSpc>
                <a:spcPct val="86200"/>
              </a:lnSpc>
              <a:spcBef>
                <a:spcPts val="56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Прийнято </a:t>
            </a:r>
            <a:r>
              <a:rPr sz="2800" b="1" spc="-5" dirty="0">
                <a:latin typeface="Times New Roman"/>
                <a:cs typeface="Times New Roman"/>
              </a:rPr>
              <a:t>за  </a:t>
            </a:r>
            <a:r>
              <a:rPr sz="2800" b="1" spc="-10" dirty="0">
                <a:latin typeface="Times New Roman"/>
                <a:cs typeface="Times New Roman"/>
              </a:rPr>
              <a:t>ре</a:t>
            </a:r>
            <a:r>
              <a:rPr sz="2800" b="1" spc="-65" dirty="0">
                <a:latin typeface="Times New Roman"/>
                <a:cs typeface="Times New Roman"/>
              </a:rPr>
              <a:t>з</a:t>
            </a:r>
            <a:r>
              <a:rPr sz="2800" b="1" spc="-75" dirty="0">
                <a:latin typeface="Times New Roman"/>
                <a:cs typeface="Times New Roman"/>
              </a:rPr>
              <a:t>у</a:t>
            </a:r>
            <a:r>
              <a:rPr sz="2800" b="1" spc="-10" dirty="0">
                <a:latin typeface="Times New Roman"/>
                <a:cs typeface="Times New Roman"/>
              </a:rPr>
              <a:t>л</a:t>
            </a:r>
            <a:r>
              <a:rPr sz="2800" b="1" spc="-114" dirty="0">
                <a:latin typeface="Times New Roman"/>
                <a:cs typeface="Times New Roman"/>
              </a:rPr>
              <a:t>ь</a:t>
            </a:r>
            <a:r>
              <a:rPr sz="2800" b="1" spc="20" dirty="0">
                <a:latin typeface="Times New Roman"/>
                <a:cs typeface="Times New Roman"/>
              </a:rPr>
              <a:t>т</a:t>
            </a:r>
            <a:r>
              <a:rPr sz="2800" b="1" spc="-75" dirty="0">
                <a:latin typeface="Times New Roman"/>
                <a:cs typeface="Times New Roman"/>
              </a:rPr>
              <a:t>а</a:t>
            </a:r>
            <a:r>
              <a:rPr sz="2800" b="1" spc="20" dirty="0">
                <a:latin typeface="Times New Roman"/>
                <a:cs typeface="Times New Roman"/>
              </a:rPr>
              <a:t>т</a:t>
            </a:r>
            <a:r>
              <a:rPr sz="2800" b="1" spc="-5" dirty="0">
                <a:latin typeface="Times New Roman"/>
                <a:cs typeface="Times New Roman"/>
              </a:rPr>
              <a:t>а</a:t>
            </a:r>
            <a:r>
              <a:rPr sz="2800" b="1" dirty="0">
                <a:latin typeface="Times New Roman"/>
                <a:cs typeface="Times New Roman"/>
              </a:rPr>
              <a:t>м</a:t>
            </a:r>
            <a:r>
              <a:rPr sz="2800" b="1" spc="-5" dirty="0">
                <a:latin typeface="Times New Roman"/>
                <a:cs typeface="Times New Roman"/>
              </a:rPr>
              <a:t>и  </a:t>
            </a:r>
            <a:r>
              <a:rPr sz="2800" b="1" spc="-15" dirty="0">
                <a:latin typeface="Times New Roman"/>
                <a:cs typeface="Times New Roman"/>
              </a:rPr>
              <a:t>конкурсного  відбору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6150" y="3915347"/>
            <a:ext cx="3765233" cy="2489835"/>
            <a:chOff x="488200" y="3915346"/>
            <a:chExt cx="5020310" cy="2489835"/>
          </a:xfrm>
        </p:grpSpPr>
        <p:sp>
          <p:nvSpPr>
            <p:cNvPr id="8" name="object 8"/>
            <p:cNvSpPr/>
            <p:nvPr/>
          </p:nvSpPr>
          <p:spPr>
            <a:xfrm>
              <a:off x="509473" y="3936619"/>
              <a:ext cx="4977765" cy="2447290"/>
            </a:xfrm>
            <a:custGeom>
              <a:avLst/>
              <a:gdLst/>
              <a:ahLst/>
              <a:cxnLst/>
              <a:rect l="l" t="t" r="r" b="b"/>
              <a:pathLst>
                <a:path w="4977765" h="2447290">
                  <a:moveTo>
                    <a:pt x="4732832" y="0"/>
                  </a:moveTo>
                  <a:lnTo>
                    <a:pt x="244703" y="0"/>
                  </a:lnTo>
                  <a:lnTo>
                    <a:pt x="195388" y="4973"/>
                  </a:lnTo>
                  <a:lnTo>
                    <a:pt x="149456" y="19236"/>
                  </a:lnTo>
                  <a:lnTo>
                    <a:pt x="107889" y="41804"/>
                  </a:lnTo>
                  <a:lnTo>
                    <a:pt x="71674" y="71691"/>
                  </a:lnTo>
                  <a:lnTo>
                    <a:pt x="41792" y="107912"/>
                  </a:lnTo>
                  <a:lnTo>
                    <a:pt x="19230" y="149482"/>
                  </a:lnTo>
                  <a:lnTo>
                    <a:pt x="4971" y="195416"/>
                  </a:lnTo>
                  <a:lnTo>
                    <a:pt x="0" y="244728"/>
                  </a:lnTo>
                  <a:lnTo>
                    <a:pt x="0" y="2202281"/>
                  </a:lnTo>
                  <a:lnTo>
                    <a:pt x="4971" y="2251596"/>
                  </a:lnTo>
                  <a:lnTo>
                    <a:pt x="19230" y="2297529"/>
                  </a:lnTo>
                  <a:lnTo>
                    <a:pt x="41792" y="2339095"/>
                  </a:lnTo>
                  <a:lnTo>
                    <a:pt x="71674" y="2375311"/>
                  </a:lnTo>
                  <a:lnTo>
                    <a:pt x="107889" y="2405192"/>
                  </a:lnTo>
                  <a:lnTo>
                    <a:pt x="149456" y="2427754"/>
                  </a:lnTo>
                  <a:lnTo>
                    <a:pt x="195388" y="2442013"/>
                  </a:lnTo>
                  <a:lnTo>
                    <a:pt x="244703" y="2446985"/>
                  </a:lnTo>
                  <a:lnTo>
                    <a:pt x="4732832" y="2446985"/>
                  </a:lnTo>
                  <a:lnTo>
                    <a:pt x="4782139" y="2442013"/>
                  </a:lnTo>
                  <a:lnTo>
                    <a:pt x="4828058" y="2427754"/>
                  </a:lnTo>
                  <a:lnTo>
                    <a:pt x="4869608" y="2405192"/>
                  </a:lnTo>
                  <a:lnTo>
                    <a:pt x="4905806" y="2375311"/>
                  </a:lnTo>
                  <a:lnTo>
                    <a:pt x="4935670" y="2339095"/>
                  </a:lnTo>
                  <a:lnTo>
                    <a:pt x="4958218" y="2297529"/>
                  </a:lnTo>
                  <a:lnTo>
                    <a:pt x="4972466" y="2251596"/>
                  </a:lnTo>
                  <a:lnTo>
                    <a:pt x="4977434" y="2202281"/>
                  </a:lnTo>
                  <a:lnTo>
                    <a:pt x="4977434" y="244728"/>
                  </a:lnTo>
                  <a:lnTo>
                    <a:pt x="4972466" y="195416"/>
                  </a:lnTo>
                  <a:lnTo>
                    <a:pt x="4958218" y="149482"/>
                  </a:lnTo>
                  <a:lnTo>
                    <a:pt x="4935670" y="107912"/>
                  </a:lnTo>
                  <a:lnTo>
                    <a:pt x="4905806" y="71691"/>
                  </a:lnTo>
                  <a:lnTo>
                    <a:pt x="4869608" y="41804"/>
                  </a:lnTo>
                  <a:lnTo>
                    <a:pt x="4828058" y="19236"/>
                  </a:lnTo>
                  <a:lnTo>
                    <a:pt x="4782139" y="4973"/>
                  </a:lnTo>
                  <a:lnTo>
                    <a:pt x="47328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9473" y="3936619"/>
              <a:ext cx="4977765" cy="2447290"/>
            </a:xfrm>
            <a:custGeom>
              <a:avLst/>
              <a:gdLst/>
              <a:ahLst/>
              <a:cxnLst/>
              <a:rect l="l" t="t" r="r" b="b"/>
              <a:pathLst>
                <a:path w="4977765" h="2447290">
                  <a:moveTo>
                    <a:pt x="0" y="244728"/>
                  </a:moveTo>
                  <a:lnTo>
                    <a:pt x="4971" y="195416"/>
                  </a:lnTo>
                  <a:lnTo>
                    <a:pt x="19230" y="149482"/>
                  </a:lnTo>
                  <a:lnTo>
                    <a:pt x="41792" y="107912"/>
                  </a:lnTo>
                  <a:lnTo>
                    <a:pt x="71674" y="71691"/>
                  </a:lnTo>
                  <a:lnTo>
                    <a:pt x="107889" y="41804"/>
                  </a:lnTo>
                  <a:lnTo>
                    <a:pt x="149456" y="19236"/>
                  </a:lnTo>
                  <a:lnTo>
                    <a:pt x="195388" y="4973"/>
                  </a:lnTo>
                  <a:lnTo>
                    <a:pt x="244703" y="0"/>
                  </a:lnTo>
                  <a:lnTo>
                    <a:pt x="4732832" y="0"/>
                  </a:lnTo>
                  <a:lnTo>
                    <a:pt x="4782139" y="4973"/>
                  </a:lnTo>
                  <a:lnTo>
                    <a:pt x="4828058" y="19236"/>
                  </a:lnTo>
                  <a:lnTo>
                    <a:pt x="4869608" y="41804"/>
                  </a:lnTo>
                  <a:lnTo>
                    <a:pt x="4905806" y="71691"/>
                  </a:lnTo>
                  <a:lnTo>
                    <a:pt x="4935670" y="107912"/>
                  </a:lnTo>
                  <a:lnTo>
                    <a:pt x="4958218" y="149482"/>
                  </a:lnTo>
                  <a:lnTo>
                    <a:pt x="4972466" y="195416"/>
                  </a:lnTo>
                  <a:lnTo>
                    <a:pt x="4977434" y="244728"/>
                  </a:lnTo>
                  <a:lnTo>
                    <a:pt x="4977434" y="2202281"/>
                  </a:lnTo>
                  <a:lnTo>
                    <a:pt x="4972466" y="2251596"/>
                  </a:lnTo>
                  <a:lnTo>
                    <a:pt x="4958218" y="2297529"/>
                  </a:lnTo>
                  <a:lnTo>
                    <a:pt x="4935670" y="2339095"/>
                  </a:lnTo>
                  <a:lnTo>
                    <a:pt x="4905806" y="2375311"/>
                  </a:lnTo>
                  <a:lnTo>
                    <a:pt x="4869608" y="2405192"/>
                  </a:lnTo>
                  <a:lnTo>
                    <a:pt x="4828058" y="2427754"/>
                  </a:lnTo>
                  <a:lnTo>
                    <a:pt x="4782139" y="2442013"/>
                  </a:lnTo>
                  <a:lnTo>
                    <a:pt x="4732832" y="2446985"/>
                  </a:lnTo>
                  <a:lnTo>
                    <a:pt x="244703" y="2446985"/>
                  </a:lnTo>
                  <a:lnTo>
                    <a:pt x="195388" y="2442013"/>
                  </a:lnTo>
                  <a:lnTo>
                    <a:pt x="149456" y="2427754"/>
                  </a:lnTo>
                  <a:lnTo>
                    <a:pt x="107889" y="2405192"/>
                  </a:lnTo>
                  <a:lnTo>
                    <a:pt x="71674" y="2375311"/>
                  </a:lnTo>
                  <a:lnTo>
                    <a:pt x="41792" y="2339095"/>
                  </a:lnTo>
                  <a:lnTo>
                    <a:pt x="19230" y="2297529"/>
                  </a:lnTo>
                  <a:lnTo>
                    <a:pt x="4971" y="2251596"/>
                  </a:lnTo>
                  <a:lnTo>
                    <a:pt x="0" y="2202281"/>
                  </a:lnTo>
                  <a:lnTo>
                    <a:pt x="0" y="244728"/>
                  </a:lnTo>
                  <a:close/>
                </a:path>
              </a:pathLst>
            </a:custGeom>
            <a:ln w="425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2938" y="4633086"/>
            <a:ext cx="2578864" cy="1554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marR="5080" indent="-287020">
              <a:lnSpc>
                <a:spcPct val="86200"/>
              </a:lnSpc>
              <a:spcBef>
                <a:spcPts val="56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Проведено  </a:t>
            </a:r>
            <a:r>
              <a:rPr sz="2800" b="1" spc="-5" dirty="0">
                <a:latin typeface="Times New Roman"/>
                <a:cs typeface="Times New Roman"/>
              </a:rPr>
              <a:t>засідань  </a:t>
            </a:r>
            <a:r>
              <a:rPr sz="2800" b="1" spc="-45" dirty="0">
                <a:latin typeface="Times New Roman"/>
                <a:cs typeface="Times New Roman"/>
              </a:rPr>
              <a:t>к</a:t>
            </a:r>
            <a:r>
              <a:rPr sz="2800" b="1" spc="-5" dirty="0">
                <a:latin typeface="Times New Roman"/>
                <a:cs typeface="Times New Roman"/>
              </a:rPr>
              <a:t>он</a:t>
            </a:r>
            <a:r>
              <a:rPr sz="2800" b="1" spc="-45" dirty="0">
                <a:latin typeface="Times New Roman"/>
                <a:cs typeface="Times New Roman"/>
              </a:rPr>
              <a:t>к</a:t>
            </a:r>
            <a:r>
              <a:rPr sz="2800" b="1" spc="-5" dirty="0">
                <a:latin typeface="Times New Roman"/>
                <a:cs typeface="Times New Roman"/>
              </a:rPr>
              <a:t>у</a:t>
            </a:r>
            <a:r>
              <a:rPr sz="2800" b="1" dirty="0">
                <a:latin typeface="Times New Roman"/>
                <a:cs typeface="Times New Roman"/>
              </a:rPr>
              <a:t>р</a:t>
            </a:r>
            <a:r>
              <a:rPr sz="2800" b="1" spc="-5" dirty="0">
                <a:latin typeface="Times New Roman"/>
                <a:cs typeface="Times New Roman"/>
              </a:rPr>
              <a:t>с</a:t>
            </a:r>
            <a:r>
              <a:rPr sz="2800" b="1" spc="-20" dirty="0">
                <a:latin typeface="Times New Roman"/>
                <a:cs typeface="Times New Roman"/>
              </a:rPr>
              <a:t>н</a:t>
            </a:r>
            <a:r>
              <a:rPr sz="2800" b="1" spc="-5" dirty="0">
                <a:latin typeface="Times New Roman"/>
                <a:cs typeface="Times New Roman"/>
              </a:rPr>
              <a:t>ої  </a:t>
            </a:r>
            <a:r>
              <a:rPr sz="2800" b="1" spc="-20" dirty="0">
                <a:latin typeface="Times New Roman"/>
                <a:cs typeface="Times New Roman"/>
              </a:rPr>
              <a:t>комісії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91814" y="963740"/>
            <a:ext cx="3765233" cy="1767205"/>
            <a:chOff x="6655752" y="963739"/>
            <a:chExt cx="5020310" cy="1767205"/>
          </a:xfrm>
        </p:grpSpPr>
        <p:sp>
          <p:nvSpPr>
            <p:cNvPr id="12" name="object 12"/>
            <p:cNvSpPr/>
            <p:nvPr/>
          </p:nvSpPr>
          <p:spPr>
            <a:xfrm>
              <a:off x="6677025" y="985012"/>
              <a:ext cx="4977765" cy="1724660"/>
            </a:xfrm>
            <a:custGeom>
              <a:avLst/>
              <a:gdLst/>
              <a:ahLst/>
              <a:cxnLst/>
              <a:rect l="l" t="t" r="r" b="b"/>
              <a:pathLst>
                <a:path w="4977765" h="1724660">
                  <a:moveTo>
                    <a:pt x="4805045" y="0"/>
                  </a:moveTo>
                  <a:lnTo>
                    <a:pt x="172339" y="0"/>
                  </a:lnTo>
                  <a:lnTo>
                    <a:pt x="126544" y="6160"/>
                  </a:lnTo>
                  <a:lnTo>
                    <a:pt x="85381" y="23546"/>
                  </a:lnTo>
                  <a:lnTo>
                    <a:pt x="50498" y="50514"/>
                  </a:lnTo>
                  <a:lnTo>
                    <a:pt x="23542" y="85419"/>
                  </a:lnTo>
                  <a:lnTo>
                    <a:pt x="6160" y="126617"/>
                  </a:lnTo>
                  <a:lnTo>
                    <a:pt x="0" y="172465"/>
                  </a:lnTo>
                  <a:lnTo>
                    <a:pt x="0" y="1551813"/>
                  </a:lnTo>
                  <a:lnTo>
                    <a:pt x="6160" y="1597661"/>
                  </a:lnTo>
                  <a:lnTo>
                    <a:pt x="23542" y="1638859"/>
                  </a:lnTo>
                  <a:lnTo>
                    <a:pt x="50498" y="1673764"/>
                  </a:lnTo>
                  <a:lnTo>
                    <a:pt x="85381" y="1700732"/>
                  </a:lnTo>
                  <a:lnTo>
                    <a:pt x="126544" y="1718118"/>
                  </a:lnTo>
                  <a:lnTo>
                    <a:pt x="172339" y="1724278"/>
                  </a:lnTo>
                  <a:lnTo>
                    <a:pt x="4805045" y="1724278"/>
                  </a:lnTo>
                  <a:lnTo>
                    <a:pt x="4850883" y="1718118"/>
                  </a:lnTo>
                  <a:lnTo>
                    <a:pt x="4892058" y="1700732"/>
                  </a:lnTo>
                  <a:lnTo>
                    <a:pt x="4926933" y="1673764"/>
                  </a:lnTo>
                  <a:lnTo>
                    <a:pt x="4953870" y="1638859"/>
                  </a:lnTo>
                  <a:lnTo>
                    <a:pt x="4971232" y="1597661"/>
                  </a:lnTo>
                  <a:lnTo>
                    <a:pt x="4977383" y="1551813"/>
                  </a:lnTo>
                  <a:lnTo>
                    <a:pt x="4977383" y="172465"/>
                  </a:lnTo>
                  <a:lnTo>
                    <a:pt x="4971232" y="126617"/>
                  </a:lnTo>
                  <a:lnTo>
                    <a:pt x="4953870" y="85419"/>
                  </a:lnTo>
                  <a:lnTo>
                    <a:pt x="4926933" y="50514"/>
                  </a:lnTo>
                  <a:lnTo>
                    <a:pt x="4892058" y="23546"/>
                  </a:lnTo>
                  <a:lnTo>
                    <a:pt x="4850883" y="6160"/>
                  </a:lnTo>
                  <a:lnTo>
                    <a:pt x="480504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77025" y="985012"/>
              <a:ext cx="4977765" cy="1724660"/>
            </a:xfrm>
            <a:custGeom>
              <a:avLst/>
              <a:gdLst/>
              <a:ahLst/>
              <a:cxnLst/>
              <a:rect l="l" t="t" r="r" b="b"/>
              <a:pathLst>
                <a:path w="4977765" h="1724660">
                  <a:moveTo>
                    <a:pt x="0" y="172465"/>
                  </a:moveTo>
                  <a:lnTo>
                    <a:pt x="6160" y="126617"/>
                  </a:lnTo>
                  <a:lnTo>
                    <a:pt x="23542" y="85419"/>
                  </a:lnTo>
                  <a:lnTo>
                    <a:pt x="50498" y="50514"/>
                  </a:lnTo>
                  <a:lnTo>
                    <a:pt x="85381" y="23546"/>
                  </a:lnTo>
                  <a:lnTo>
                    <a:pt x="126544" y="6160"/>
                  </a:lnTo>
                  <a:lnTo>
                    <a:pt x="172339" y="0"/>
                  </a:lnTo>
                  <a:lnTo>
                    <a:pt x="4805045" y="0"/>
                  </a:lnTo>
                  <a:lnTo>
                    <a:pt x="4850883" y="6160"/>
                  </a:lnTo>
                  <a:lnTo>
                    <a:pt x="4892058" y="23546"/>
                  </a:lnTo>
                  <a:lnTo>
                    <a:pt x="4926933" y="50514"/>
                  </a:lnTo>
                  <a:lnTo>
                    <a:pt x="4953870" y="85419"/>
                  </a:lnTo>
                  <a:lnTo>
                    <a:pt x="4971232" y="126617"/>
                  </a:lnTo>
                  <a:lnTo>
                    <a:pt x="4977383" y="172465"/>
                  </a:lnTo>
                  <a:lnTo>
                    <a:pt x="4977383" y="1551813"/>
                  </a:lnTo>
                  <a:lnTo>
                    <a:pt x="4971232" y="1597661"/>
                  </a:lnTo>
                  <a:lnTo>
                    <a:pt x="4953870" y="1638859"/>
                  </a:lnTo>
                  <a:lnTo>
                    <a:pt x="4926933" y="1673764"/>
                  </a:lnTo>
                  <a:lnTo>
                    <a:pt x="4892058" y="1700732"/>
                  </a:lnTo>
                  <a:lnTo>
                    <a:pt x="4850883" y="1718118"/>
                  </a:lnTo>
                  <a:lnTo>
                    <a:pt x="4805045" y="1724278"/>
                  </a:lnTo>
                  <a:lnTo>
                    <a:pt x="172339" y="1724278"/>
                  </a:lnTo>
                  <a:lnTo>
                    <a:pt x="126544" y="1718118"/>
                  </a:lnTo>
                  <a:lnTo>
                    <a:pt x="85381" y="1700732"/>
                  </a:lnTo>
                  <a:lnTo>
                    <a:pt x="50498" y="1673764"/>
                  </a:lnTo>
                  <a:lnTo>
                    <a:pt x="23542" y="1638859"/>
                  </a:lnTo>
                  <a:lnTo>
                    <a:pt x="6160" y="1597661"/>
                  </a:lnTo>
                  <a:lnTo>
                    <a:pt x="0" y="1551813"/>
                  </a:lnTo>
                  <a:lnTo>
                    <a:pt x="0" y="172465"/>
                  </a:lnTo>
                  <a:close/>
                </a:path>
              </a:pathLst>
            </a:custGeom>
            <a:ln w="425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57885" y="1053211"/>
            <a:ext cx="2714644" cy="156196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marR="5080" indent="-287020">
              <a:lnSpc>
                <a:spcPts val="2890"/>
              </a:lnSpc>
              <a:spcBef>
                <a:spcPts val="58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lang="uk-UA" sz="2400" b="1" spc="-15" dirty="0" smtClean="0">
                <a:latin typeface="Times New Roman"/>
                <a:cs typeface="Times New Roman"/>
              </a:rPr>
              <a:t>Консультація, щодо заповнення електронних декларацій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3532" y="963740"/>
            <a:ext cx="3765233" cy="1767205"/>
            <a:chOff x="298043" y="963739"/>
            <a:chExt cx="5020310" cy="1767205"/>
          </a:xfrm>
        </p:grpSpPr>
        <p:sp>
          <p:nvSpPr>
            <p:cNvPr id="16" name="object 16"/>
            <p:cNvSpPr/>
            <p:nvPr/>
          </p:nvSpPr>
          <p:spPr>
            <a:xfrm>
              <a:off x="319316" y="985012"/>
              <a:ext cx="4977765" cy="1724660"/>
            </a:xfrm>
            <a:custGeom>
              <a:avLst/>
              <a:gdLst/>
              <a:ahLst/>
              <a:cxnLst/>
              <a:rect l="l" t="t" r="r" b="b"/>
              <a:pathLst>
                <a:path w="4977765" h="1724660">
                  <a:moveTo>
                    <a:pt x="4805006" y="0"/>
                  </a:moveTo>
                  <a:lnTo>
                    <a:pt x="172415" y="0"/>
                  </a:lnTo>
                  <a:lnTo>
                    <a:pt x="126579" y="6160"/>
                  </a:lnTo>
                  <a:lnTo>
                    <a:pt x="85392" y="23546"/>
                  </a:lnTo>
                  <a:lnTo>
                    <a:pt x="50498" y="50514"/>
                  </a:lnTo>
                  <a:lnTo>
                    <a:pt x="23539" y="85419"/>
                  </a:lnTo>
                  <a:lnTo>
                    <a:pt x="6158" y="126617"/>
                  </a:lnTo>
                  <a:lnTo>
                    <a:pt x="0" y="172465"/>
                  </a:lnTo>
                  <a:lnTo>
                    <a:pt x="0" y="1551813"/>
                  </a:lnTo>
                  <a:lnTo>
                    <a:pt x="6158" y="1597661"/>
                  </a:lnTo>
                  <a:lnTo>
                    <a:pt x="23539" y="1638859"/>
                  </a:lnTo>
                  <a:lnTo>
                    <a:pt x="50498" y="1673764"/>
                  </a:lnTo>
                  <a:lnTo>
                    <a:pt x="85392" y="1700732"/>
                  </a:lnTo>
                  <a:lnTo>
                    <a:pt x="126579" y="1718118"/>
                  </a:lnTo>
                  <a:lnTo>
                    <a:pt x="172415" y="1724278"/>
                  </a:lnTo>
                  <a:lnTo>
                    <a:pt x="4805006" y="1724278"/>
                  </a:lnTo>
                  <a:lnTo>
                    <a:pt x="4850855" y="1718118"/>
                  </a:lnTo>
                  <a:lnTo>
                    <a:pt x="4892053" y="1700732"/>
                  </a:lnTo>
                  <a:lnTo>
                    <a:pt x="4926958" y="1673764"/>
                  </a:lnTo>
                  <a:lnTo>
                    <a:pt x="4953926" y="1638859"/>
                  </a:lnTo>
                  <a:lnTo>
                    <a:pt x="4971312" y="1597661"/>
                  </a:lnTo>
                  <a:lnTo>
                    <a:pt x="4977472" y="1551813"/>
                  </a:lnTo>
                  <a:lnTo>
                    <a:pt x="4977472" y="172465"/>
                  </a:lnTo>
                  <a:lnTo>
                    <a:pt x="4971312" y="126617"/>
                  </a:lnTo>
                  <a:lnTo>
                    <a:pt x="4953926" y="85419"/>
                  </a:lnTo>
                  <a:lnTo>
                    <a:pt x="4926958" y="50514"/>
                  </a:lnTo>
                  <a:lnTo>
                    <a:pt x="4892053" y="23546"/>
                  </a:lnTo>
                  <a:lnTo>
                    <a:pt x="4850855" y="6160"/>
                  </a:lnTo>
                  <a:lnTo>
                    <a:pt x="48050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316" y="985012"/>
              <a:ext cx="4977765" cy="1724660"/>
            </a:xfrm>
            <a:custGeom>
              <a:avLst/>
              <a:gdLst/>
              <a:ahLst/>
              <a:cxnLst/>
              <a:rect l="l" t="t" r="r" b="b"/>
              <a:pathLst>
                <a:path w="4977765" h="1724660">
                  <a:moveTo>
                    <a:pt x="0" y="172465"/>
                  </a:moveTo>
                  <a:lnTo>
                    <a:pt x="6158" y="126617"/>
                  </a:lnTo>
                  <a:lnTo>
                    <a:pt x="23539" y="85419"/>
                  </a:lnTo>
                  <a:lnTo>
                    <a:pt x="50498" y="50514"/>
                  </a:lnTo>
                  <a:lnTo>
                    <a:pt x="85392" y="23546"/>
                  </a:lnTo>
                  <a:lnTo>
                    <a:pt x="126579" y="6160"/>
                  </a:lnTo>
                  <a:lnTo>
                    <a:pt x="172415" y="0"/>
                  </a:lnTo>
                  <a:lnTo>
                    <a:pt x="4805006" y="0"/>
                  </a:lnTo>
                  <a:lnTo>
                    <a:pt x="4850855" y="6160"/>
                  </a:lnTo>
                  <a:lnTo>
                    <a:pt x="4892053" y="23546"/>
                  </a:lnTo>
                  <a:lnTo>
                    <a:pt x="4926958" y="50514"/>
                  </a:lnTo>
                  <a:lnTo>
                    <a:pt x="4953926" y="85419"/>
                  </a:lnTo>
                  <a:lnTo>
                    <a:pt x="4971312" y="126617"/>
                  </a:lnTo>
                  <a:lnTo>
                    <a:pt x="4977472" y="172465"/>
                  </a:lnTo>
                  <a:lnTo>
                    <a:pt x="4977472" y="1551813"/>
                  </a:lnTo>
                  <a:lnTo>
                    <a:pt x="4971312" y="1597661"/>
                  </a:lnTo>
                  <a:lnTo>
                    <a:pt x="4953926" y="1638859"/>
                  </a:lnTo>
                  <a:lnTo>
                    <a:pt x="4926958" y="1673764"/>
                  </a:lnTo>
                  <a:lnTo>
                    <a:pt x="4892053" y="1700732"/>
                  </a:lnTo>
                  <a:lnTo>
                    <a:pt x="4850855" y="1718118"/>
                  </a:lnTo>
                  <a:lnTo>
                    <a:pt x="4805006" y="1724278"/>
                  </a:lnTo>
                  <a:lnTo>
                    <a:pt x="172415" y="1724278"/>
                  </a:lnTo>
                  <a:lnTo>
                    <a:pt x="126579" y="1718118"/>
                  </a:lnTo>
                  <a:lnTo>
                    <a:pt x="85392" y="1700732"/>
                  </a:lnTo>
                  <a:lnTo>
                    <a:pt x="50498" y="1673764"/>
                  </a:lnTo>
                  <a:lnTo>
                    <a:pt x="23539" y="1638859"/>
                  </a:lnTo>
                  <a:lnTo>
                    <a:pt x="6158" y="1597661"/>
                  </a:lnTo>
                  <a:lnTo>
                    <a:pt x="0" y="1551813"/>
                  </a:lnTo>
                  <a:lnTo>
                    <a:pt x="0" y="172465"/>
                  </a:lnTo>
                  <a:close/>
                </a:path>
              </a:pathLst>
            </a:custGeom>
            <a:ln w="425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8404" y="1053211"/>
            <a:ext cx="2804836" cy="1547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ts val="3125"/>
              </a:lnSpc>
              <a:spcBef>
                <a:spcPts val="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Прийнято</a:t>
            </a:r>
            <a:endParaRPr sz="2800">
              <a:latin typeface="Times New Roman"/>
              <a:cs typeface="Times New Roman"/>
            </a:endParaRPr>
          </a:p>
          <a:p>
            <a:pPr marL="299085" marR="5080">
              <a:lnSpc>
                <a:spcPct val="86300"/>
              </a:lnSpc>
              <a:spcBef>
                <a:spcPts val="225"/>
              </a:spcBef>
            </a:pPr>
            <a:r>
              <a:rPr sz="2800" b="1" spc="-10">
                <a:latin typeface="Times New Roman"/>
                <a:cs typeface="Times New Roman"/>
              </a:rPr>
              <a:t>р</a:t>
            </a:r>
            <a:r>
              <a:rPr sz="2800" b="1">
                <a:latin typeface="Times New Roman"/>
                <a:cs typeface="Times New Roman"/>
              </a:rPr>
              <a:t>о</a:t>
            </a:r>
            <a:r>
              <a:rPr sz="2800" b="1" spc="-5">
                <a:latin typeface="Times New Roman"/>
                <a:cs typeface="Times New Roman"/>
              </a:rPr>
              <a:t>зпо</a:t>
            </a:r>
            <a:r>
              <a:rPr sz="2800" b="1" spc="5">
                <a:latin typeface="Times New Roman"/>
                <a:cs typeface="Times New Roman"/>
              </a:rPr>
              <a:t>р</a:t>
            </a:r>
            <a:r>
              <a:rPr sz="2800" b="1" spc="-5">
                <a:latin typeface="Times New Roman"/>
                <a:cs typeface="Times New Roman"/>
              </a:rPr>
              <a:t>яд</a:t>
            </a:r>
            <a:r>
              <a:rPr sz="2800" b="1" spc="-40">
                <a:latin typeface="Times New Roman"/>
                <a:cs typeface="Times New Roman"/>
              </a:rPr>
              <a:t>ж</a:t>
            </a:r>
            <a:r>
              <a:rPr sz="2800" b="1" spc="-5">
                <a:latin typeface="Times New Roman"/>
                <a:cs typeface="Times New Roman"/>
              </a:rPr>
              <a:t>ень  </a:t>
            </a:r>
            <a:r>
              <a:rPr sz="2800" b="1" spc="-10" smtClean="0">
                <a:latin typeface="Times New Roman"/>
                <a:cs typeface="Times New Roman"/>
              </a:rPr>
              <a:t>с</a:t>
            </a:r>
            <a:r>
              <a:rPr lang="uk-UA" sz="2800" b="1" spc="-10" dirty="0" err="1" smtClean="0">
                <a:latin typeface="Times New Roman"/>
                <a:cs typeface="Times New Roman"/>
              </a:rPr>
              <a:t>ільського</a:t>
            </a:r>
            <a:r>
              <a:rPr lang="uk-UA" sz="2800" b="1" spc="-10" dirty="0" smtClean="0">
                <a:latin typeface="Times New Roman"/>
                <a:cs typeface="Times New Roman"/>
              </a:rPr>
              <a:t> </a:t>
            </a:r>
            <a:r>
              <a:rPr sz="2800" b="1" spc="-35" smtClean="0">
                <a:latin typeface="Times New Roman"/>
                <a:cs typeface="Times New Roman"/>
              </a:rPr>
              <a:t>голови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14612" y="1357298"/>
            <a:ext cx="1914525" cy="2505710"/>
            <a:chOff x="3622547" y="1409700"/>
            <a:chExt cx="2552700" cy="2505710"/>
          </a:xfrm>
        </p:grpSpPr>
        <p:sp>
          <p:nvSpPr>
            <p:cNvPr id="20" name="object 20"/>
            <p:cNvSpPr/>
            <p:nvPr/>
          </p:nvSpPr>
          <p:spPr>
            <a:xfrm>
              <a:off x="3622547" y="1409700"/>
              <a:ext cx="2505455" cy="2505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1499" y="2481072"/>
              <a:ext cx="1793748" cy="845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9034" y="1457325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2333116" y="0"/>
                  </a:moveTo>
                  <a:lnTo>
                    <a:pt x="2284912" y="488"/>
                  </a:lnTo>
                  <a:lnTo>
                    <a:pt x="2236946" y="1946"/>
                  </a:lnTo>
                  <a:lnTo>
                    <a:pt x="2189227" y="4364"/>
                  </a:lnTo>
                  <a:lnTo>
                    <a:pt x="2141765" y="7734"/>
                  </a:lnTo>
                  <a:lnTo>
                    <a:pt x="2094569" y="12045"/>
                  </a:lnTo>
                  <a:lnTo>
                    <a:pt x="2047649" y="17289"/>
                  </a:lnTo>
                  <a:lnTo>
                    <a:pt x="2001014" y="23456"/>
                  </a:lnTo>
                  <a:lnTo>
                    <a:pt x="1954674" y="30536"/>
                  </a:lnTo>
                  <a:lnTo>
                    <a:pt x="1908637" y="38521"/>
                  </a:lnTo>
                  <a:lnTo>
                    <a:pt x="1862913" y="47400"/>
                  </a:lnTo>
                  <a:lnTo>
                    <a:pt x="1817512" y="57165"/>
                  </a:lnTo>
                  <a:lnTo>
                    <a:pt x="1772442" y="67806"/>
                  </a:lnTo>
                  <a:lnTo>
                    <a:pt x="1727714" y="79314"/>
                  </a:lnTo>
                  <a:lnTo>
                    <a:pt x="1683337" y="91679"/>
                  </a:lnTo>
                  <a:lnTo>
                    <a:pt x="1639320" y="104892"/>
                  </a:lnTo>
                  <a:lnTo>
                    <a:pt x="1595672" y="118944"/>
                  </a:lnTo>
                  <a:lnTo>
                    <a:pt x="1552403" y="133824"/>
                  </a:lnTo>
                  <a:lnTo>
                    <a:pt x="1509523" y="149525"/>
                  </a:lnTo>
                  <a:lnTo>
                    <a:pt x="1467039" y="166036"/>
                  </a:lnTo>
                  <a:lnTo>
                    <a:pt x="1424963" y="183348"/>
                  </a:lnTo>
                  <a:lnTo>
                    <a:pt x="1383304" y="201451"/>
                  </a:lnTo>
                  <a:lnTo>
                    <a:pt x="1342070" y="220337"/>
                  </a:lnTo>
                  <a:lnTo>
                    <a:pt x="1301271" y="239996"/>
                  </a:lnTo>
                  <a:lnTo>
                    <a:pt x="1260916" y="260418"/>
                  </a:lnTo>
                  <a:lnTo>
                    <a:pt x="1221016" y="281595"/>
                  </a:lnTo>
                  <a:lnTo>
                    <a:pt x="1181578" y="303516"/>
                  </a:lnTo>
                  <a:lnTo>
                    <a:pt x="1142614" y="326172"/>
                  </a:lnTo>
                  <a:lnTo>
                    <a:pt x="1104131" y="349555"/>
                  </a:lnTo>
                  <a:lnTo>
                    <a:pt x="1066140" y="373654"/>
                  </a:lnTo>
                  <a:lnTo>
                    <a:pt x="1028650" y="398460"/>
                  </a:lnTo>
                  <a:lnTo>
                    <a:pt x="991670" y="423964"/>
                  </a:lnTo>
                  <a:lnTo>
                    <a:pt x="955209" y="450157"/>
                  </a:lnTo>
                  <a:lnTo>
                    <a:pt x="919278" y="477028"/>
                  </a:lnTo>
                  <a:lnTo>
                    <a:pt x="883884" y="504569"/>
                  </a:lnTo>
                  <a:lnTo>
                    <a:pt x="849039" y="532771"/>
                  </a:lnTo>
                  <a:lnTo>
                    <a:pt x="814750" y="561623"/>
                  </a:lnTo>
                  <a:lnTo>
                    <a:pt x="781028" y="591117"/>
                  </a:lnTo>
                  <a:lnTo>
                    <a:pt x="747882" y="621244"/>
                  </a:lnTo>
                  <a:lnTo>
                    <a:pt x="715321" y="651992"/>
                  </a:lnTo>
                  <a:lnTo>
                    <a:pt x="683355" y="683355"/>
                  </a:lnTo>
                  <a:lnTo>
                    <a:pt x="651992" y="715321"/>
                  </a:lnTo>
                  <a:lnTo>
                    <a:pt x="621244" y="747882"/>
                  </a:lnTo>
                  <a:lnTo>
                    <a:pt x="591117" y="781028"/>
                  </a:lnTo>
                  <a:lnTo>
                    <a:pt x="561623" y="814750"/>
                  </a:lnTo>
                  <a:lnTo>
                    <a:pt x="532771" y="849039"/>
                  </a:lnTo>
                  <a:lnTo>
                    <a:pt x="504569" y="883884"/>
                  </a:lnTo>
                  <a:lnTo>
                    <a:pt x="477028" y="919278"/>
                  </a:lnTo>
                  <a:lnTo>
                    <a:pt x="450157" y="955209"/>
                  </a:lnTo>
                  <a:lnTo>
                    <a:pt x="423964" y="991670"/>
                  </a:lnTo>
                  <a:lnTo>
                    <a:pt x="398460" y="1028650"/>
                  </a:lnTo>
                  <a:lnTo>
                    <a:pt x="373654" y="1066140"/>
                  </a:lnTo>
                  <a:lnTo>
                    <a:pt x="349555" y="1104131"/>
                  </a:lnTo>
                  <a:lnTo>
                    <a:pt x="326172" y="1142614"/>
                  </a:lnTo>
                  <a:lnTo>
                    <a:pt x="303516" y="1181578"/>
                  </a:lnTo>
                  <a:lnTo>
                    <a:pt x="281595" y="1221016"/>
                  </a:lnTo>
                  <a:lnTo>
                    <a:pt x="260418" y="1260916"/>
                  </a:lnTo>
                  <a:lnTo>
                    <a:pt x="239996" y="1301271"/>
                  </a:lnTo>
                  <a:lnTo>
                    <a:pt x="220337" y="1342070"/>
                  </a:lnTo>
                  <a:lnTo>
                    <a:pt x="201451" y="1383304"/>
                  </a:lnTo>
                  <a:lnTo>
                    <a:pt x="183348" y="1424963"/>
                  </a:lnTo>
                  <a:lnTo>
                    <a:pt x="166036" y="1467039"/>
                  </a:lnTo>
                  <a:lnTo>
                    <a:pt x="149525" y="1509523"/>
                  </a:lnTo>
                  <a:lnTo>
                    <a:pt x="133824" y="1552403"/>
                  </a:lnTo>
                  <a:lnTo>
                    <a:pt x="118944" y="1595672"/>
                  </a:lnTo>
                  <a:lnTo>
                    <a:pt x="104892" y="1639320"/>
                  </a:lnTo>
                  <a:lnTo>
                    <a:pt x="91679" y="1683337"/>
                  </a:lnTo>
                  <a:lnTo>
                    <a:pt x="79314" y="1727714"/>
                  </a:lnTo>
                  <a:lnTo>
                    <a:pt x="67806" y="1772442"/>
                  </a:lnTo>
                  <a:lnTo>
                    <a:pt x="57165" y="1817512"/>
                  </a:lnTo>
                  <a:lnTo>
                    <a:pt x="47400" y="1862913"/>
                  </a:lnTo>
                  <a:lnTo>
                    <a:pt x="38521" y="1908637"/>
                  </a:lnTo>
                  <a:lnTo>
                    <a:pt x="30536" y="1954674"/>
                  </a:lnTo>
                  <a:lnTo>
                    <a:pt x="23456" y="2001014"/>
                  </a:lnTo>
                  <a:lnTo>
                    <a:pt x="17289" y="2047649"/>
                  </a:lnTo>
                  <a:lnTo>
                    <a:pt x="12045" y="2094569"/>
                  </a:lnTo>
                  <a:lnTo>
                    <a:pt x="7734" y="2141765"/>
                  </a:lnTo>
                  <a:lnTo>
                    <a:pt x="4364" y="2189227"/>
                  </a:lnTo>
                  <a:lnTo>
                    <a:pt x="1946" y="2236946"/>
                  </a:lnTo>
                  <a:lnTo>
                    <a:pt x="488" y="2284912"/>
                  </a:lnTo>
                  <a:lnTo>
                    <a:pt x="0" y="2333117"/>
                  </a:lnTo>
                  <a:lnTo>
                    <a:pt x="2333116" y="2333117"/>
                  </a:lnTo>
                  <a:lnTo>
                    <a:pt x="2333116" y="0"/>
                  </a:lnTo>
                  <a:close/>
                </a:path>
              </a:pathLst>
            </a:custGeom>
            <a:solidFill>
              <a:srgbClr val="C4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9034" y="1457325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0" y="2333117"/>
                  </a:moveTo>
                  <a:lnTo>
                    <a:pt x="488" y="2284912"/>
                  </a:lnTo>
                  <a:lnTo>
                    <a:pt x="1946" y="2236946"/>
                  </a:lnTo>
                  <a:lnTo>
                    <a:pt x="4364" y="2189227"/>
                  </a:lnTo>
                  <a:lnTo>
                    <a:pt x="7734" y="2141765"/>
                  </a:lnTo>
                  <a:lnTo>
                    <a:pt x="12045" y="2094569"/>
                  </a:lnTo>
                  <a:lnTo>
                    <a:pt x="17289" y="2047649"/>
                  </a:lnTo>
                  <a:lnTo>
                    <a:pt x="23456" y="2001014"/>
                  </a:lnTo>
                  <a:lnTo>
                    <a:pt x="30536" y="1954674"/>
                  </a:lnTo>
                  <a:lnTo>
                    <a:pt x="38521" y="1908637"/>
                  </a:lnTo>
                  <a:lnTo>
                    <a:pt x="47400" y="1862913"/>
                  </a:lnTo>
                  <a:lnTo>
                    <a:pt x="57165" y="1817512"/>
                  </a:lnTo>
                  <a:lnTo>
                    <a:pt x="67806" y="1772442"/>
                  </a:lnTo>
                  <a:lnTo>
                    <a:pt x="79314" y="1727714"/>
                  </a:lnTo>
                  <a:lnTo>
                    <a:pt x="91679" y="1683337"/>
                  </a:lnTo>
                  <a:lnTo>
                    <a:pt x="104892" y="1639320"/>
                  </a:lnTo>
                  <a:lnTo>
                    <a:pt x="118944" y="1595672"/>
                  </a:lnTo>
                  <a:lnTo>
                    <a:pt x="133824" y="1552403"/>
                  </a:lnTo>
                  <a:lnTo>
                    <a:pt x="149525" y="1509523"/>
                  </a:lnTo>
                  <a:lnTo>
                    <a:pt x="166036" y="1467039"/>
                  </a:lnTo>
                  <a:lnTo>
                    <a:pt x="183348" y="1424963"/>
                  </a:lnTo>
                  <a:lnTo>
                    <a:pt x="201451" y="1383304"/>
                  </a:lnTo>
                  <a:lnTo>
                    <a:pt x="220337" y="1342070"/>
                  </a:lnTo>
                  <a:lnTo>
                    <a:pt x="239996" y="1301271"/>
                  </a:lnTo>
                  <a:lnTo>
                    <a:pt x="260418" y="1260916"/>
                  </a:lnTo>
                  <a:lnTo>
                    <a:pt x="281595" y="1221016"/>
                  </a:lnTo>
                  <a:lnTo>
                    <a:pt x="303516" y="1181578"/>
                  </a:lnTo>
                  <a:lnTo>
                    <a:pt x="326172" y="1142614"/>
                  </a:lnTo>
                  <a:lnTo>
                    <a:pt x="349555" y="1104131"/>
                  </a:lnTo>
                  <a:lnTo>
                    <a:pt x="373654" y="1066140"/>
                  </a:lnTo>
                  <a:lnTo>
                    <a:pt x="398460" y="1028650"/>
                  </a:lnTo>
                  <a:lnTo>
                    <a:pt x="423964" y="991670"/>
                  </a:lnTo>
                  <a:lnTo>
                    <a:pt x="450157" y="955209"/>
                  </a:lnTo>
                  <a:lnTo>
                    <a:pt x="477028" y="919278"/>
                  </a:lnTo>
                  <a:lnTo>
                    <a:pt x="504569" y="883884"/>
                  </a:lnTo>
                  <a:lnTo>
                    <a:pt x="532771" y="849039"/>
                  </a:lnTo>
                  <a:lnTo>
                    <a:pt x="561623" y="814750"/>
                  </a:lnTo>
                  <a:lnTo>
                    <a:pt x="591117" y="781028"/>
                  </a:lnTo>
                  <a:lnTo>
                    <a:pt x="621244" y="747882"/>
                  </a:lnTo>
                  <a:lnTo>
                    <a:pt x="651992" y="715321"/>
                  </a:lnTo>
                  <a:lnTo>
                    <a:pt x="683355" y="683355"/>
                  </a:lnTo>
                  <a:lnTo>
                    <a:pt x="715321" y="651992"/>
                  </a:lnTo>
                  <a:lnTo>
                    <a:pt x="747882" y="621244"/>
                  </a:lnTo>
                  <a:lnTo>
                    <a:pt x="781028" y="591117"/>
                  </a:lnTo>
                  <a:lnTo>
                    <a:pt x="814750" y="561623"/>
                  </a:lnTo>
                  <a:lnTo>
                    <a:pt x="849039" y="532771"/>
                  </a:lnTo>
                  <a:lnTo>
                    <a:pt x="883884" y="504569"/>
                  </a:lnTo>
                  <a:lnTo>
                    <a:pt x="919278" y="477028"/>
                  </a:lnTo>
                  <a:lnTo>
                    <a:pt x="955209" y="450157"/>
                  </a:lnTo>
                  <a:lnTo>
                    <a:pt x="991670" y="423964"/>
                  </a:lnTo>
                  <a:lnTo>
                    <a:pt x="1028650" y="398460"/>
                  </a:lnTo>
                  <a:lnTo>
                    <a:pt x="1066140" y="373654"/>
                  </a:lnTo>
                  <a:lnTo>
                    <a:pt x="1104131" y="349555"/>
                  </a:lnTo>
                  <a:lnTo>
                    <a:pt x="1142614" y="326172"/>
                  </a:lnTo>
                  <a:lnTo>
                    <a:pt x="1181578" y="303516"/>
                  </a:lnTo>
                  <a:lnTo>
                    <a:pt x="1221016" y="281595"/>
                  </a:lnTo>
                  <a:lnTo>
                    <a:pt x="1260916" y="260418"/>
                  </a:lnTo>
                  <a:lnTo>
                    <a:pt x="1301271" y="239996"/>
                  </a:lnTo>
                  <a:lnTo>
                    <a:pt x="1342070" y="220337"/>
                  </a:lnTo>
                  <a:lnTo>
                    <a:pt x="1383304" y="201451"/>
                  </a:lnTo>
                  <a:lnTo>
                    <a:pt x="1424963" y="183348"/>
                  </a:lnTo>
                  <a:lnTo>
                    <a:pt x="1467039" y="166036"/>
                  </a:lnTo>
                  <a:lnTo>
                    <a:pt x="1509523" y="149525"/>
                  </a:lnTo>
                  <a:lnTo>
                    <a:pt x="1552403" y="133824"/>
                  </a:lnTo>
                  <a:lnTo>
                    <a:pt x="1595672" y="118944"/>
                  </a:lnTo>
                  <a:lnTo>
                    <a:pt x="1639320" y="104892"/>
                  </a:lnTo>
                  <a:lnTo>
                    <a:pt x="1683337" y="91679"/>
                  </a:lnTo>
                  <a:lnTo>
                    <a:pt x="1727714" y="79314"/>
                  </a:lnTo>
                  <a:lnTo>
                    <a:pt x="1772442" y="67806"/>
                  </a:lnTo>
                  <a:lnTo>
                    <a:pt x="1817512" y="57165"/>
                  </a:lnTo>
                  <a:lnTo>
                    <a:pt x="1862913" y="47400"/>
                  </a:lnTo>
                  <a:lnTo>
                    <a:pt x="1908637" y="38521"/>
                  </a:lnTo>
                  <a:lnTo>
                    <a:pt x="1954674" y="30536"/>
                  </a:lnTo>
                  <a:lnTo>
                    <a:pt x="2001014" y="23456"/>
                  </a:lnTo>
                  <a:lnTo>
                    <a:pt x="2047649" y="17289"/>
                  </a:lnTo>
                  <a:lnTo>
                    <a:pt x="2094569" y="12045"/>
                  </a:lnTo>
                  <a:lnTo>
                    <a:pt x="2141765" y="7734"/>
                  </a:lnTo>
                  <a:lnTo>
                    <a:pt x="2189227" y="4364"/>
                  </a:lnTo>
                  <a:lnTo>
                    <a:pt x="2236946" y="1946"/>
                  </a:lnTo>
                  <a:lnTo>
                    <a:pt x="2284912" y="488"/>
                  </a:lnTo>
                  <a:lnTo>
                    <a:pt x="2333116" y="0"/>
                  </a:lnTo>
                  <a:lnTo>
                    <a:pt x="2333116" y="2333117"/>
                  </a:lnTo>
                  <a:lnTo>
                    <a:pt x="0" y="233311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41300" y="2607006"/>
            <a:ext cx="74247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800" b="1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997" y="1424939"/>
            <a:ext cx="1879283" cy="2505710"/>
            <a:chOff x="6063996" y="1424939"/>
            <a:chExt cx="2505710" cy="2505710"/>
          </a:xfrm>
        </p:grpSpPr>
        <p:sp>
          <p:nvSpPr>
            <p:cNvPr id="26" name="object 26"/>
            <p:cNvSpPr/>
            <p:nvPr/>
          </p:nvSpPr>
          <p:spPr>
            <a:xfrm>
              <a:off x="6063996" y="1424939"/>
              <a:ext cx="2505455" cy="25054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9848" y="1472818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0" y="0"/>
                  </a:moveTo>
                  <a:lnTo>
                    <a:pt x="0" y="2333116"/>
                  </a:lnTo>
                  <a:lnTo>
                    <a:pt x="2333117" y="2333116"/>
                  </a:lnTo>
                  <a:lnTo>
                    <a:pt x="2332628" y="2284912"/>
                  </a:lnTo>
                  <a:lnTo>
                    <a:pt x="2331170" y="2236946"/>
                  </a:lnTo>
                  <a:lnTo>
                    <a:pt x="2328752" y="2189227"/>
                  </a:lnTo>
                  <a:lnTo>
                    <a:pt x="2325382" y="2141765"/>
                  </a:lnTo>
                  <a:lnTo>
                    <a:pt x="2321071" y="2094569"/>
                  </a:lnTo>
                  <a:lnTo>
                    <a:pt x="2315827" y="2047649"/>
                  </a:lnTo>
                  <a:lnTo>
                    <a:pt x="2309660" y="2001014"/>
                  </a:lnTo>
                  <a:lnTo>
                    <a:pt x="2302580" y="1954674"/>
                  </a:lnTo>
                  <a:lnTo>
                    <a:pt x="2294595" y="1908637"/>
                  </a:lnTo>
                  <a:lnTo>
                    <a:pt x="2285716" y="1862913"/>
                  </a:lnTo>
                  <a:lnTo>
                    <a:pt x="2275951" y="1817512"/>
                  </a:lnTo>
                  <a:lnTo>
                    <a:pt x="2265310" y="1772442"/>
                  </a:lnTo>
                  <a:lnTo>
                    <a:pt x="2253802" y="1727714"/>
                  </a:lnTo>
                  <a:lnTo>
                    <a:pt x="2241437" y="1683337"/>
                  </a:lnTo>
                  <a:lnTo>
                    <a:pt x="2228224" y="1639320"/>
                  </a:lnTo>
                  <a:lnTo>
                    <a:pt x="2214172" y="1595672"/>
                  </a:lnTo>
                  <a:lnTo>
                    <a:pt x="2199292" y="1552403"/>
                  </a:lnTo>
                  <a:lnTo>
                    <a:pt x="2183591" y="1509523"/>
                  </a:lnTo>
                  <a:lnTo>
                    <a:pt x="2167080" y="1467039"/>
                  </a:lnTo>
                  <a:lnTo>
                    <a:pt x="2149768" y="1424963"/>
                  </a:lnTo>
                  <a:lnTo>
                    <a:pt x="2131665" y="1383304"/>
                  </a:lnTo>
                  <a:lnTo>
                    <a:pt x="2112779" y="1342070"/>
                  </a:lnTo>
                  <a:lnTo>
                    <a:pt x="2093120" y="1301271"/>
                  </a:lnTo>
                  <a:lnTo>
                    <a:pt x="2072698" y="1260916"/>
                  </a:lnTo>
                  <a:lnTo>
                    <a:pt x="2051521" y="1221016"/>
                  </a:lnTo>
                  <a:lnTo>
                    <a:pt x="2029600" y="1181578"/>
                  </a:lnTo>
                  <a:lnTo>
                    <a:pt x="2006944" y="1142614"/>
                  </a:lnTo>
                  <a:lnTo>
                    <a:pt x="1983561" y="1104131"/>
                  </a:lnTo>
                  <a:lnTo>
                    <a:pt x="1959462" y="1066140"/>
                  </a:lnTo>
                  <a:lnTo>
                    <a:pt x="1934656" y="1028650"/>
                  </a:lnTo>
                  <a:lnTo>
                    <a:pt x="1909152" y="991670"/>
                  </a:lnTo>
                  <a:lnTo>
                    <a:pt x="1882959" y="955209"/>
                  </a:lnTo>
                  <a:lnTo>
                    <a:pt x="1856088" y="919278"/>
                  </a:lnTo>
                  <a:lnTo>
                    <a:pt x="1828547" y="883884"/>
                  </a:lnTo>
                  <a:lnTo>
                    <a:pt x="1800345" y="849039"/>
                  </a:lnTo>
                  <a:lnTo>
                    <a:pt x="1771493" y="814750"/>
                  </a:lnTo>
                  <a:lnTo>
                    <a:pt x="1741999" y="781028"/>
                  </a:lnTo>
                  <a:lnTo>
                    <a:pt x="1711872" y="747882"/>
                  </a:lnTo>
                  <a:lnTo>
                    <a:pt x="1681124" y="715321"/>
                  </a:lnTo>
                  <a:lnTo>
                    <a:pt x="1649761" y="683355"/>
                  </a:lnTo>
                  <a:lnTo>
                    <a:pt x="1617795" y="651992"/>
                  </a:lnTo>
                  <a:lnTo>
                    <a:pt x="1585234" y="621244"/>
                  </a:lnTo>
                  <a:lnTo>
                    <a:pt x="1552088" y="591117"/>
                  </a:lnTo>
                  <a:lnTo>
                    <a:pt x="1518366" y="561623"/>
                  </a:lnTo>
                  <a:lnTo>
                    <a:pt x="1484077" y="532771"/>
                  </a:lnTo>
                  <a:lnTo>
                    <a:pt x="1449232" y="504569"/>
                  </a:lnTo>
                  <a:lnTo>
                    <a:pt x="1413838" y="477028"/>
                  </a:lnTo>
                  <a:lnTo>
                    <a:pt x="1377907" y="450157"/>
                  </a:lnTo>
                  <a:lnTo>
                    <a:pt x="1341446" y="423964"/>
                  </a:lnTo>
                  <a:lnTo>
                    <a:pt x="1304466" y="398460"/>
                  </a:lnTo>
                  <a:lnTo>
                    <a:pt x="1266976" y="373654"/>
                  </a:lnTo>
                  <a:lnTo>
                    <a:pt x="1228985" y="349555"/>
                  </a:lnTo>
                  <a:lnTo>
                    <a:pt x="1190502" y="326172"/>
                  </a:lnTo>
                  <a:lnTo>
                    <a:pt x="1151538" y="303516"/>
                  </a:lnTo>
                  <a:lnTo>
                    <a:pt x="1112100" y="281595"/>
                  </a:lnTo>
                  <a:lnTo>
                    <a:pt x="1072200" y="260418"/>
                  </a:lnTo>
                  <a:lnTo>
                    <a:pt x="1031845" y="239996"/>
                  </a:lnTo>
                  <a:lnTo>
                    <a:pt x="991046" y="220337"/>
                  </a:lnTo>
                  <a:lnTo>
                    <a:pt x="949812" y="201451"/>
                  </a:lnTo>
                  <a:lnTo>
                    <a:pt x="908153" y="183348"/>
                  </a:lnTo>
                  <a:lnTo>
                    <a:pt x="866077" y="166036"/>
                  </a:lnTo>
                  <a:lnTo>
                    <a:pt x="823593" y="149525"/>
                  </a:lnTo>
                  <a:lnTo>
                    <a:pt x="780713" y="133824"/>
                  </a:lnTo>
                  <a:lnTo>
                    <a:pt x="737444" y="118944"/>
                  </a:lnTo>
                  <a:lnTo>
                    <a:pt x="693796" y="104892"/>
                  </a:lnTo>
                  <a:lnTo>
                    <a:pt x="649779" y="91679"/>
                  </a:lnTo>
                  <a:lnTo>
                    <a:pt x="605402" y="79314"/>
                  </a:lnTo>
                  <a:lnTo>
                    <a:pt x="560674" y="67806"/>
                  </a:lnTo>
                  <a:lnTo>
                    <a:pt x="515604" y="57165"/>
                  </a:lnTo>
                  <a:lnTo>
                    <a:pt x="470203" y="47400"/>
                  </a:lnTo>
                  <a:lnTo>
                    <a:pt x="424479" y="38521"/>
                  </a:lnTo>
                  <a:lnTo>
                    <a:pt x="378442" y="30536"/>
                  </a:lnTo>
                  <a:lnTo>
                    <a:pt x="332102" y="23456"/>
                  </a:lnTo>
                  <a:lnTo>
                    <a:pt x="285467" y="17289"/>
                  </a:lnTo>
                  <a:lnTo>
                    <a:pt x="238547" y="12045"/>
                  </a:lnTo>
                  <a:lnTo>
                    <a:pt x="191351" y="7734"/>
                  </a:lnTo>
                  <a:lnTo>
                    <a:pt x="143889" y="4364"/>
                  </a:lnTo>
                  <a:lnTo>
                    <a:pt x="96170" y="1946"/>
                  </a:lnTo>
                  <a:lnTo>
                    <a:pt x="48204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49848" y="1472818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0" y="0"/>
                  </a:moveTo>
                  <a:lnTo>
                    <a:pt x="48204" y="488"/>
                  </a:lnTo>
                  <a:lnTo>
                    <a:pt x="96170" y="1946"/>
                  </a:lnTo>
                  <a:lnTo>
                    <a:pt x="143889" y="4364"/>
                  </a:lnTo>
                  <a:lnTo>
                    <a:pt x="191351" y="7734"/>
                  </a:lnTo>
                  <a:lnTo>
                    <a:pt x="238547" y="12045"/>
                  </a:lnTo>
                  <a:lnTo>
                    <a:pt x="285467" y="17289"/>
                  </a:lnTo>
                  <a:lnTo>
                    <a:pt x="332102" y="23456"/>
                  </a:lnTo>
                  <a:lnTo>
                    <a:pt x="378442" y="30536"/>
                  </a:lnTo>
                  <a:lnTo>
                    <a:pt x="424479" y="38521"/>
                  </a:lnTo>
                  <a:lnTo>
                    <a:pt x="470203" y="47400"/>
                  </a:lnTo>
                  <a:lnTo>
                    <a:pt x="515604" y="57165"/>
                  </a:lnTo>
                  <a:lnTo>
                    <a:pt x="560674" y="67806"/>
                  </a:lnTo>
                  <a:lnTo>
                    <a:pt x="605402" y="79314"/>
                  </a:lnTo>
                  <a:lnTo>
                    <a:pt x="649779" y="91679"/>
                  </a:lnTo>
                  <a:lnTo>
                    <a:pt x="693796" y="104892"/>
                  </a:lnTo>
                  <a:lnTo>
                    <a:pt x="737444" y="118944"/>
                  </a:lnTo>
                  <a:lnTo>
                    <a:pt x="780713" y="133824"/>
                  </a:lnTo>
                  <a:lnTo>
                    <a:pt x="823593" y="149525"/>
                  </a:lnTo>
                  <a:lnTo>
                    <a:pt x="866077" y="166036"/>
                  </a:lnTo>
                  <a:lnTo>
                    <a:pt x="908153" y="183348"/>
                  </a:lnTo>
                  <a:lnTo>
                    <a:pt x="949812" y="201451"/>
                  </a:lnTo>
                  <a:lnTo>
                    <a:pt x="991046" y="220337"/>
                  </a:lnTo>
                  <a:lnTo>
                    <a:pt x="1031845" y="239996"/>
                  </a:lnTo>
                  <a:lnTo>
                    <a:pt x="1072200" y="260418"/>
                  </a:lnTo>
                  <a:lnTo>
                    <a:pt x="1112100" y="281595"/>
                  </a:lnTo>
                  <a:lnTo>
                    <a:pt x="1151538" y="303516"/>
                  </a:lnTo>
                  <a:lnTo>
                    <a:pt x="1190502" y="326172"/>
                  </a:lnTo>
                  <a:lnTo>
                    <a:pt x="1228985" y="349555"/>
                  </a:lnTo>
                  <a:lnTo>
                    <a:pt x="1266976" y="373654"/>
                  </a:lnTo>
                  <a:lnTo>
                    <a:pt x="1304466" y="398460"/>
                  </a:lnTo>
                  <a:lnTo>
                    <a:pt x="1341446" y="423964"/>
                  </a:lnTo>
                  <a:lnTo>
                    <a:pt x="1377907" y="450157"/>
                  </a:lnTo>
                  <a:lnTo>
                    <a:pt x="1413838" y="477028"/>
                  </a:lnTo>
                  <a:lnTo>
                    <a:pt x="1449232" y="504569"/>
                  </a:lnTo>
                  <a:lnTo>
                    <a:pt x="1484077" y="532771"/>
                  </a:lnTo>
                  <a:lnTo>
                    <a:pt x="1518366" y="561623"/>
                  </a:lnTo>
                  <a:lnTo>
                    <a:pt x="1552088" y="591117"/>
                  </a:lnTo>
                  <a:lnTo>
                    <a:pt x="1585234" y="621244"/>
                  </a:lnTo>
                  <a:lnTo>
                    <a:pt x="1617795" y="651992"/>
                  </a:lnTo>
                  <a:lnTo>
                    <a:pt x="1649761" y="683355"/>
                  </a:lnTo>
                  <a:lnTo>
                    <a:pt x="1681124" y="715321"/>
                  </a:lnTo>
                  <a:lnTo>
                    <a:pt x="1711872" y="747882"/>
                  </a:lnTo>
                  <a:lnTo>
                    <a:pt x="1741999" y="781028"/>
                  </a:lnTo>
                  <a:lnTo>
                    <a:pt x="1771493" y="814750"/>
                  </a:lnTo>
                  <a:lnTo>
                    <a:pt x="1800345" y="849039"/>
                  </a:lnTo>
                  <a:lnTo>
                    <a:pt x="1828547" y="883884"/>
                  </a:lnTo>
                  <a:lnTo>
                    <a:pt x="1856088" y="919278"/>
                  </a:lnTo>
                  <a:lnTo>
                    <a:pt x="1882959" y="955209"/>
                  </a:lnTo>
                  <a:lnTo>
                    <a:pt x="1909152" y="991670"/>
                  </a:lnTo>
                  <a:lnTo>
                    <a:pt x="1934656" y="1028650"/>
                  </a:lnTo>
                  <a:lnTo>
                    <a:pt x="1959462" y="1066140"/>
                  </a:lnTo>
                  <a:lnTo>
                    <a:pt x="1983561" y="1104131"/>
                  </a:lnTo>
                  <a:lnTo>
                    <a:pt x="2006944" y="1142614"/>
                  </a:lnTo>
                  <a:lnTo>
                    <a:pt x="2029600" y="1181578"/>
                  </a:lnTo>
                  <a:lnTo>
                    <a:pt x="2051521" y="1221016"/>
                  </a:lnTo>
                  <a:lnTo>
                    <a:pt x="2072698" y="1260916"/>
                  </a:lnTo>
                  <a:lnTo>
                    <a:pt x="2093120" y="1301271"/>
                  </a:lnTo>
                  <a:lnTo>
                    <a:pt x="2112779" y="1342070"/>
                  </a:lnTo>
                  <a:lnTo>
                    <a:pt x="2131665" y="1383304"/>
                  </a:lnTo>
                  <a:lnTo>
                    <a:pt x="2149768" y="1424963"/>
                  </a:lnTo>
                  <a:lnTo>
                    <a:pt x="2167080" y="1467039"/>
                  </a:lnTo>
                  <a:lnTo>
                    <a:pt x="2183591" y="1509523"/>
                  </a:lnTo>
                  <a:lnTo>
                    <a:pt x="2199292" y="1552403"/>
                  </a:lnTo>
                  <a:lnTo>
                    <a:pt x="2214172" y="1595672"/>
                  </a:lnTo>
                  <a:lnTo>
                    <a:pt x="2228224" y="1639320"/>
                  </a:lnTo>
                  <a:lnTo>
                    <a:pt x="2241437" y="1683337"/>
                  </a:lnTo>
                  <a:lnTo>
                    <a:pt x="2253802" y="1727714"/>
                  </a:lnTo>
                  <a:lnTo>
                    <a:pt x="2265310" y="1772442"/>
                  </a:lnTo>
                  <a:lnTo>
                    <a:pt x="2275951" y="1817512"/>
                  </a:lnTo>
                  <a:lnTo>
                    <a:pt x="2285716" y="1862913"/>
                  </a:lnTo>
                  <a:lnTo>
                    <a:pt x="2294595" y="1908637"/>
                  </a:lnTo>
                  <a:lnTo>
                    <a:pt x="2302580" y="1954674"/>
                  </a:lnTo>
                  <a:lnTo>
                    <a:pt x="2309660" y="2001014"/>
                  </a:lnTo>
                  <a:lnTo>
                    <a:pt x="2315827" y="2047649"/>
                  </a:lnTo>
                  <a:lnTo>
                    <a:pt x="2321071" y="2094569"/>
                  </a:lnTo>
                  <a:lnTo>
                    <a:pt x="2325382" y="2141765"/>
                  </a:lnTo>
                  <a:lnTo>
                    <a:pt x="2328752" y="2189227"/>
                  </a:lnTo>
                  <a:lnTo>
                    <a:pt x="2331170" y="2236946"/>
                  </a:lnTo>
                  <a:lnTo>
                    <a:pt x="2332628" y="2284912"/>
                  </a:lnTo>
                  <a:lnTo>
                    <a:pt x="2333117" y="2333116"/>
                  </a:lnTo>
                  <a:lnTo>
                    <a:pt x="0" y="2333116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57953" y="2451304"/>
            <a:ext cx="685617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60"/>
              </a:lnSpc>
              <a:spcBef>
                <a:spcPts val="100"/>
              </a:spcBef>
            </a:pPr>
            <a:r>
              <a:rPr lang="uk-UA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620"/>
              </a:lnSpc>
            </a:pP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47997" y="3866388"/>
            <a:ext cx="1879283" cy="2504440"/>
            <a:chOff x="6063996" y="3866388"/>
            <a:chExt cx="2505710" cy="2504440"/>
          </a:xfrm>
        </p:grpSpPr>
        <p:sp>
          <p:nvSpPr>
            <p:cNvPr id="31" name="object 31"/>
            <p:cNvSpPr/>
            <p:nvPr/>
          </p:nvSpPr>
          <p:spPr>
            <a:xfrm>
              <a:off x="6063996" y="3866388"/>
              <a:ext cx="2505455" cy="25039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9848" y="3913632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2333117" y="0"/>
                  </a:moveTo>
                  <a:lnTo>
                    <a:pt x="0" y="0"/>
                  </a:lnTo>
                  <a:lnTo>
                    <a:pt x="0" y="2333053"/>
                  </a:lnTo>
                  <a:lnTo>
                    <a:pt x="48204" y="2332565"/>
                  </a:lnTo>
                  <a:lnTo>
                    <a:pt x="96170" y="2331107"/>
                  </a:lnTo>
                  <a:lnTo>
                    <a:pt x="143889" y="2328689"/>
                  </a:lnTo>
                  <a:lnTo>
                    <a:pt x="191351" y="2325319"/>
                  </a:lnTo>
                  <a:lnTo>
                    <a:pt x="238547" y="2321008"/>
                  </a:lnTo>
                  <a:lnTo>
                    <a:pt x="285467" y="2315765"/>
                  </a:lnTo>
                  <a:lnTo>
                    <a:pt x="332102" y="2309598"/>
                  </a:lnTo>
                  <a:lnTo>
                    <a:pt x="378442" y="2302518"/>
                  </a:lnTo>
                  <a:lnTo>
                    <a:pt x="424479" y="2294534"/>
                  </a:lnTo>
                  <a:lnTo>
                    <a:pt x="470203" y="2285655"/>
                  </a:lnTo>
                  <a:lnTo>
                    <a:pt x="515604" y="2275891"/>
                  </a:lnTo>
                  <a:lnTo>
                    <a:pt x="560674" y="2265250"/>
                  </a:lnTo>
                  <a:lnTo>
                    <a:pt x="605402" y="2253743"/>
                  </a:lnTo>
                  <a:lnTo>
                    <a:pt x="649779" y="2241379"/>
                  </a:lnTo>
                  <a:lnTo>
                    <a:pt x="693796" y="2228166"/>
                  </a:lnTo>
                  <a:lnTo>
                    <a:pt x="737444" y="2214115"/>
                  </a:lnTo>
                  <a:lnTo>
                    <a:pt x="780713" y="2199236"/>
                  </a:lnTo>
                  <a:lnTo>
                    <a:pt x="823593" y="2183536"/>
                  </a:lnTo>
                  <a:lnTo>
                    <a:pt x="866077" y="2167026"/>
                  </a:lnTo>
                  <a:lnTo>
                    <a:pt x="908153" y="2149715"/>
                  </a:lnTo>
                  <a:lnTo>
                    <a:pt x="949812" y="2131612"/>
                  </a:lnTo>
                  <a:lnTo>
                    <a:pt x="991046" y="2112727"/>
                  </a:lnTo>
                  <a:lnTo>
                    <a:pt x="1031845" y="2093069"/>
                  </a:lnTo>
                  <a:lnTo>
                    <a:pt x="1072200" y="2072648"/>
                  </a:lnTo>
                  <a:lnTo>
                    <a:pt x="1112100" y="2051473"/>
                  </a:lnTo>
                  <a:lnTo>
                    <a:pt x="1151538" y="2029552"/>
                  </a:lnTo>
                  <a:lnTo>
                    <a:pt x="1190502" y="2006897"/>
                  </a:lnTo>
                  <a:lnTo>
                    <a:pt x="1228985" y="1983516"/>
                  </a:lnTo>
                  <a:lnTo>
                    <a:pt x="1266976" y="1959418"/>
                  </a:lnTo>
                  <a:lnTo>
                    <a:pt x="1304466" y="1934613"/>
                  </a:lnTo>
                  <a:lnTo>
                    <a:pt x="1341446" y="1909110"/>
                  </a:lnTo>
                  <a:lnTo>
                    <a:pt x="1377907" y="1882918"/>
                  </a:lnTo>
                  <a:lnTo>
                    <a:pt x="1413838" y="1856048"/>
                  </a:lnTo>
                  <a:lnTo>
                    <a:pt x="1449232" y="1828508"/>
                  </a:lnTo>
                  <a:lnTo>
                    <a:pt x="1484077" y="1800307"/>
                  </a:lnTo>
                  <a:lnTo>
                    <a:pt x="1518366" y="1771456"/>
                  </a:lnTo>
                  <a:lnTo>
                    <a:pt x="1552088" y="1741963"/>
                  </a:lnTo>
                  <a:lnTo>
                    <a:pt x="1585234" y="1711838"/>
                  </a:lnTo>
                  <a:lnTo>
                    <a:pt x="1617795" y="1681091"/>
                  </a:lnTo>
                  <a:lnTo>
                    <a:pt x="1649761" y="1649730"/>
                  </a:lnTo>
                  <a:lnTo>
                    <a:pt x="1681124" y="1617764"/>
                  </a:lnTo>
                  <a:lnTo>
                    <a:pt x="1711872" y="1585205"/>
                  </a:lnTo>
                  <a:lnTo>
                    <a:pt x="1741999" y="1552060"/>
                  </a:lnTo>
                  <a:lnTo>
                    <a:pt x="1771493" y="1518339"/>
                  </a:lnTo>
                  <a:lnTo>
                    <a:pt x="1800345" y="1484052"/>
                  </a:lnTo>
                  <a:lnTo>
                    <a:pt x="1828547" y="1449207"/>
                  </a:lnTo>
                  <a:lnTo>
                    <a:pt x="1856088" y="1413815"/>
                  </a:lnTo>
                  <a:lnTo>
                    <a:pt x="1882959" y="1377884"/>
                  </a:lnTo>
                  <a:lnTo>
                    <a:pt x="1909152" y="1341425"/>
                  </a:lnTo>
                  <a:lnTo>
                    <a:pt x="1934656" y="1304446"/>
                  </a:lnTo>
                  <a:lnTo>
                    <a:pt x="1959462" y="1266957"/>
                  </a:lnTo>
                  <a:lnTo>
                    <a:pt x="1983561" y="1228967"/>
                  </a:lnTo>
                  <a:lnTo>
                    <a:pt x="2006944" y="1190485"/>
                  </a:lnTo>
                  <a:lnTo>
                    <a:pt x="2029600" y="1151522"/>
                  </a:lnTo>
                  <a:lnTo>
                    <a:pt x="2051521" y="1112086"/>
                  </a:lnTo>
                  <a:lnTo>
                    <a:pt x="2072698" y="1072186"/>
                  </a:lnTo>
                  <a:lnTo>
                    <a:pt x="2093120" y="1031833"/>
                  </a:lnTo>
                  <a:lnTo>
                    <a:pt x="2112779" y="991035"/>
                  </a:lnTo>
                  <a:lnTo>
                    <a:pt x="2131665" y="949802"/>
                  </a:lnTo>
                  <a:lnTo>
                    <a:pt x="2149768" y="908143"/>
                  </a:lnTo>
                  <a:lnTo>
                    <a:pt x="2167080" y="866068"/>
                  </a:lnTo>
                  <a:lnTo>
                    <a:pt x="2183591" y="823585"/>
                  </a:lnTo>
                  <a:lnTo>
                    <a:pt x="2199292" y="780705"/>
                  </a:lnTo>
                  <a:lnTo>
                    <a:pt x="2214172" y="737437"/>
                  </a:lnTo>
                  <a:lnTo>
                    <a:pt x="2228224" y="693790"/>
                  </a:lnTo>
                  <a:lnTo>
                    <a:pt x="2241437" y="649774"/>
                  </a:lnTo>
                  <a:lnTo>
                    <a:pt x="2253802" y="605397"/>
                  </a:lnTo>
                  <a:lnTo>
                    <a:pt x="2265310" y="560670"/>
                  </a:lnTo>
                  <a:lnTo>
                    <a:pt x="2275951" y="515601"/>
                  </a:lnTo>
                  <a:lnTo>
                    <a:pt x="2285716" y="470200"/>
                  </a:lnTo>
                  <a:lnTo>
                    <a:pt x="2294595" y="424477"/>
                  </a:lnTo>
                  <a:lnTo>
                    <a:pt x="2302580" y="378441"/>
                  </a:lnTo>
                  <a:lnTo>
                    <a:pt x="2309660" y="332100"/>
                  </a:lnTo>
                  <a:lnTo>
                    <a:pt x="2315827" y="285466"/>
                  </a:lnTo>
                  <a:lnTo>
                    <a:pt x="2321071" y="238546"/>
                  </a:lnTo>
                  <a:lnTo>
                    <a:pt x="2325382" y="191351"/>
                  </a:lnTo>
                  <a:lnTo>
                    <a:pt x="2328752" y="143889"/>
                  </a:lnTo>
                  <a:lnTo>
                    <a:pt x="2331170" y="96170"/>
                  </a:lnTo>
                  <a:lnTo>
                    <a:pt x="2332628" y="48204"/>
                  </a:lnTo>
                  <a:lnTo>
                    <a:pt x="2333117" y="0"/>
                  </a:lnTo>
                  <a:close/>
                </a:path>
              </a:pathLst>
            </a:custGeom>
            <a:solidFill>
              <a:srgbClr val="C4642C"/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149848" y="3913632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2333117" y="0"/>
                  </a:moveTo>
                  <a:lnTo>
                    <a:pt x="2332628" y="48204"/>
                  </a:lnTo>
                  <a:lnTo>
                    <a:pt x="2331170" y="96170"/>
                  </a:lnTo>
                  <a:lnTo>
                    <a:pt x="2328752" y="143889"/>
                  </a:lnTo>
                  <a:lnTo>
                    <a:pt x="2325382" y="191351"/>
                  </a:lnTo>
                  <a:lnTo>
                    <a:pt x="2321071" y="238546"/>
                  </a:lnTo>
                  <a:lnTo>
                    <a:pt x="2315827" y="285466"/>
                  </a:lnTo>
                  <a:lnTo>
                    <a:pt x="2309660" y="332100"/>
                  </a:lnTo>
                  <a:lnTo>
                    <a:pt x="2302580" y="378441"/>
                  </a:lnTo>
                  <a:lnTo>
                    <a:pt x="2294595" y="424477"/>
                  </a:lnTo>
                  <a:lnTo>
                    <a:pt x="2285716" y="470200"/>
                  </a:lnTo>
                  <a:lnTo>
                    <a:pt x="2275951" y="515601"/>
                  </a:lnTo>
                  <a:lnTo>
                    <a:pt x="2265310" y="560670"/>
                  </a:lnTo>
                  <a:lnTo>
                    <a:pt x="2253802" y="605397"/>
                  </a:lnTo>
                  <a:lnTo>
                    <a:pt x="2241437" y="649774"/>
                  </a:lnTo>
                  <a:lnTo>
                    <a:pt x="2228224" y="693790"/>
                  </a:lnTo>
                  <a:lnTo>
                    <a:pt x="2214172" y="737437"/>
                  </a:lnTo>
                  <a:lnTo>
                    <a:pt x="2199292" y="780705"/>
                  </a:lnTo>
                  <a:lnTo>
                    <a:pt x="2183591" y="823585"/>
                  </a:lnTo>
                  <a:lnTo>
                    <a:pt x="2167080" y="866068"/>
                  </a:lnTo>
                  <a:lnTo>
                    <a:pt x="2149768" y="908143"/>
                  </a:lnTo>
                  <a:lnTo>
                    <a:pt x="2131665" y="949802"/>
                  </a:lnTo>
                  <a:lnTo>
                    <a:pt x="2112779" y="991035"/>
                  </a:lnTo>
                  <a:lnTo>
                    <a:pt x="2093120" y="1031833"/>
                  </a:lnTo>
                  <a:lnTo>
                    <a:pt x="2072698" y="1072186"/>
                  </a:lnTo>
                  <a:lnTo>
                    <a:pt x="2051521" y="1112086"/>
                  </a:lnTo>
                  <a:lnTo>
                    <a:pt x="2029600" y="1151522"/>
                  </a:lnTo>
                  <a:lnTo>
                    <a:pt x="2006944" y="1190485"/>
                  </a:lnTo>
                  <a:lnTo>
                    <a:pt x="1983561" y="1228967"/>
                  </a:lnTo>
                  <a:lnTo>
                    <a:pt x="1959462" y="1266957"/>
                  </a:lnTo>
                  <a:lnTo>
                    <a:pt x="1934656" y="1304446"/>
                  </a:lnTo>
                  <a:lnTo>
                    <a:pt x="1909152" y="1341425"/>
                  </a:lnTo>
                  <a:lnTo>
                    <a:pt x="1882959" y="1377884"/>
                  </a:lnTo>
                  <a:lnTo>
                    <a:pt x="1856088" y="1413815"/>
                  </a:lnTo>
                  <a:lnTo>
                    <a:pt x="1828547" y="1449207"/>
                  </a:lnTo>
                  <a:lnTo>
                    <a:pt x="1800345" y="1484052"/>
                  </a:lnTo>
                  <a:lnTo>
                    <a:pt x="1771493" y="1518339"/>
                  </a:lnTo>
                  <a:lnTo>
                    <a:pt x="1741999" y="1552060"/>
                  </a:lnTo>
                  <a:lnTo>
                    <a:pt x="1711872" y="1585205"/>
                  </a:lnTo>
                  <a:lnTo>
                    <a:pt x="1681124" y="1617764"/>
                  </a:lnTo>
                  <a:lnTo>
                    <a:pt x="1649761" y="1649730"/>
                  </a:lnTo>
                  <a:lnTo>
                    <a:pt x="1617795" y="1681091"/>
                  </a:lnTo>
                  <a:lnTo>
                    <a:pt x="1585234" y="1711838"/>
                  </a:lnTo>
                  <a:lnTo>
                    <a:pt x="1552088" y="1741963"/>
                  </a:lnTo>
                  <a:lnTo>
                    <a:pt x="1518366" y="1771456"/>
                  </a:lnTo>
                  <a:lnTo>
                    <a:pt x="1484077" y="1800307"/>
                  </a:lnTo>
                  <a:lnTo>
                    <a:pt x="1449232" y="1828508"/>
                  </a:lnTo>
                  <a:lnTo>
                    <a:pt x="1413838" y="1856048"/>
                  </a:lnTo>
                  <a:lnTo>
                    <a:pt x="1377907" y="1882918"/>
                  </a:lnTo>
                  <a:lnTo>
                    <a:pt x="1341446" y="1909110"/>
                  </a:lnTo>
                  <a:lnTo>
                    <a:pt x="1304466" y="1934613"/>
                  </a:lnTo>
                  <a:lnTo>
                    <a:pt x="1266976" y="1959418"/>
                  </a:lnTo>
                  <a:lnTo>
                    <a:pt x="1228985" y="1983516"/>
                  </a:lnTo>
                  <a:lnTo>
                    <a:pt x="1190502" y="2006897"/>
                  </a:lnTo>
                  <a:lnTo>
                    <a:pt x="1151538" y="2029552"/>
                  </a:lnTo>
                  <a:lnTo>
                    <a:pt x="1112100" y="2051473"/>
                  </a:lnTo>
                  <a:lnTo>
                    <a:pt x="1072200" y="2072648"/>
                  </a:lnTo>
                  <a:lnTo>
                    <a:pt x="1031845" y="2093069"/>
                  </a:lnTo>
                  <a:lnTo>
                    <a:pt x="991046" y="2112727"/>
                  </a:lnTo>
                  <a:lnTo>
                    <a:pt x="949812" y="2131612"/>
                  </a:lnTo>
                  <a:lnTo>
                    <a:pt x="908153" y="2149715"/>
                  </a:lnTo>
                  <a:lnTo>
                    <a:pt x="866077" y="2167026"/>
                  </a:lnTo>
                  <a:lnTo>
                    <a:pt x="823593" y="2183536"/>
                  </a:lnTo>
                  <a:lnTo>
                    <a:pt x="780713" y="2199236"/>
                  </a:lnTo>
                  <a:lnTo>
                    <a:pt x="737444" y="2214115"/>
                  </a:lnTo>
                  <a:lnTo>
                    <a:pt x="693796" y="2228166"/>
                  </a:lnTo>
                  <a:lnTo>
                    <a:pt x="649779" y="2241379"/>
                  </a:lnTo>
                  <a:lnTo>
                    <a:pt x="605402" y="2253743"/>
                  </a:lnTo>
                  <a:lnTo>
                    <a:pt x="560674" y="2265250"/>
                  </a:lnTo>
                  <a:lnTo>
                    <a:pt x="515604" y="2275891"/>
                  </a:lnTo>
                  <a:lnTo>
                    <a:pt x="470203" y="2285655"/>
                  </a:lnTo>
                  <a:lnTo>
                    <a:pt x="424479" y="2294534"/>
                  </a:lnTo>
                  <a:lnTo>
                    <a:pt x="378442" y="2302518"/>
                  </a:lnTo>
                  <a:lnTo>
                    <a:pt x="332102" y="2309598"/>
                  </a:lnTo>
                  <a:lnTo>
                    <a:pt x="285467" y="2315765"/>
                  </a:lnTo>
                  <a:lnTo>
                    <a:pt x="238547" y="2321008"/>
                  </a:lnTo>
                  <a:lnTo>
                    <a:pt x="191351" y="2325319"/>
                  </a:lnTo>
                  <a:lnTo>
                    <a:pt x="143889" y="2328689"/>
                  </a:lnTo>
                  <a:lnTo>
                    <a:pt x="96170" y="2331107"/>
                  </a:lnTo>
                  <a:lnTo>
                    <a:pt x="48204" y="2332565"/>
                  </a:lnTo>
                  <a:lnTo>
                    <a:pt x="0" y="2333053"/>
                  </a:lnTo>
                  <a:lnTo>
                    <a:pt x="0" y="0"/>
                  </a:lnTo>
                  <a:lnTo>
                    <a:pt x="2333117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57953" y="4186174"/>
            <a:ext cx="1042807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25"/>
              </a:lnSpc>
              <a:spcBef>
                <a:spcPts val="100"/>
              </a:spcBef>
            </a:pPr>
            <a:r>
              <a:rPr lang="uk-UA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585"/>
              </a:lnSpc>
            </a:pPr>
            <a:r>
              <a:rPr sz="2800" b="1" smtClean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800" b="1" spc="5" smtClean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lang="uk-UA" sz="28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оби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716910" y="3866388"/>
            <a:ext cx="1879283" cy="2504440"/>
            <a:chOff x="3622547" y="3866388"/>
            <a:chExt cx="2505710" cy="2504440"/>
          </a:xfrm>
        </p:grpSpPr>
        <p:sp>
          <p:nvSpPr>
            <p:cNvPr id="36" name="object 36"/>
            <p:cNvSpPr/>
            <p:nvPr/>
          </p:nvSpPr>
          <p:spPr>
            <a:xfrm>
              <a:off x="3622547" y="3866388"/>
              <a:ext cx="2505455" cy="2503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09034" y="3913632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2333116" y="0"/>
                  </a:moveTo>
                  <a:lnTo>
                    <a:pt x="0" y="0"/>
                  </a:lnTo>
                  <a:lnTo>
                    <a:pt x="488" y="48204"/>
                  </a:lnTo>
                  <a:lnTo>
                    <a:pt x="1946" y="96170"/>
                  </a:lnTo>
                  <a:lnTo>
                    <a:pt x="4364" y="143889"/>
                  </a:lnTo>
                  <a:lnTo>
                    <a:pt x="7734" y="191351"/>
                  </a:lnTo>
                  <a:lnTo>
                    <a:pt x="12045" y="238546"/>
                  </a:lnTo>
                  <a:lnTo>
                    <a:pt x="17289" y="285466"/>
                  </a:lnTo>
                  <a:lnTo>
                    <a:pt x="23456" y="332100"/>
                  </a:lnTo>
                  <a:lnTo>
                    <a:pt x="30536" y="378441"/>
                  </a:lnTo>
                  <a:lnTo>
                    <a:pt x="38521" y="424477"/>
                  </a:lnTo>
                  <a:lnTo>
                    <a:pt x="47400" y="470200"/>
                  </a:lnTo>
                  <a:lnTo>
                    <a:pt x="57165" y="515601"/>
                  </a:lnTo>
                  <a:lnTo>
                    <a:pt x="67806" y="560670"/>
                  </a:lnTo>
                  <a:lnTo>
                    <a:pt x="79314" y="605397"/>
                  </a:lnTo>
                  <a:lnTo>
                    <a:pt x="91679" y="649774"/>
                  </a:lnTo>
                  <a:lnTo>
                    <a:pt x="104892" y="693790"/>
                  </a:lnTo>
                  <a:lnTo>
                    <a:pt x="118944" y="737437"/>
                  </a:lnTo>
                  <a:lnTo>
                    <a:pt x="133824" y="780705"/>
                  </a:lnTo>
                  <a:lnTo>
                    <a:pt x="149525" y="823585"/>
                  </a:lnTo>
                  <a:lnTo>
                    <a:pt x="166036" y="866068"/>
                  </a:lnTo>
                  <a:lnTo>
                    <a:pt x="183348" y="908143"/>
                  </a:lnTo>
                  <a:lnTo>
                    <a:pt x="201451" y="949802"/>
                  </a:lnTo>
                  <a:lnTo>
                    <a:pt x="220337" y="991035"/>
                  </a:lnTo>
                  <a:lnTo>
                    <a:pt x="239996" y="1031833"/>
                  </a:lnTo>
                  <a:lnTo>
                    <a:pt x="260418" y="1072186"/>
                  </a:lnTo>
                  <a:lnTo>
                    <a:pt x="281595" y="1112086"/>
                  </a:lnTo>
                  <a:lnTo>
                    <a:pt x="303516" y="1151522"/>
                  </a:lnTo>
                  <a:lnTo>
                    <a:pt x="326172" y="1190485"/>
                  </a:lnTo>
                  <a:lnTo>
                    <a:pt x="349555" y="1228967"/>
                  </a:lnTo>
                  <a:lnTo>
                    <a:pt x="373654" y="1266957"/>
                  </a:lnTo>
                  <a:lnTo>
                    <a:pt x="398460" y="1304446"/>
                  </a:lnTo>
                  <a:lnTo>
                    <a:pt x="423964" y="1341425"/>
                  </a:lnTo>
                  <a:lnTo>
                    <a:pt x="450157" y="1377884"/>
                  </a:lnTo>
                  <a:lnTo>
                    <a:pt x="477028" y="1413815"/>
                  </a:lnTo>
                  <a:lnTo>
                    <a:pt x="504569" y="1449207"/>
                  </a:lnTo>
                  <a:lnTo>
                    <a:pt x="532771" y="1484052"/>
                  </a:lnTo>
                  <a:lnTo>
                    <a:pt x="561623" y="1518339"/>
                  </a:lnTo>
                  <a:lnTo>
                    <a:pt x="591117" y="1552060"/>
                  </a:lnTo>
                  <a:lnTo>
                    <a:pt x="621244" y="1585205"/>
                  </a:lnTo>
                  <a:lnTo>
                    <a:pt x="651992" y="1617764"/>
                  </a:lnTo>
                  <a:lnTo>
                    <a:pt x="683355" y="1649730"/>
                  </a:lnTo>
                  <a:lnTo>
                    <a:pt x="715321" y="1681091"/>
                  </a:lnTo>
                  <a:lnTo>
                    <a:pt x="747882" y="1711838"/>
                  </a:lnTo>
                  <a:lnTo>
                    <a:pt x="781028" y="1741963"/>
                  </a:lnTo>
                  <a:lnTo>
                    <a:pt x="814750" y="1771456"/>
                  </a:lnTo>
                  <a:lnTo>
                    <a:pt x="849039" y="1800307"/>
                  </a:lnTo>
                  <a:lnTo>
                    <a:pt x="883884" y="1828508"/>
                  </a:lnTo>
                  <a:lnTo>
                    <a:pt x="919278" y="1856048"/>
                  </a:lnTo>
                  <a:lnTo>
                    <a:pt x="955209" y="1882918"/>
                  </a:lnTo>
                  <a:lnTo>
                    <a:pt x="991670" y="1909110"/>
                  </a:lnTo>
                  <a:lnTo>
                    <a:pt x="1028650" y="1934613"/>
                  </a:lnTo>
                  <a:lnTo>
                    <a:pt x="1066140" y="1959418"/>
                  </a:lnTo>
                  <a:lnTo>
                    <a:pt x="1104131" y="1983516"/>
                  </a:lnTo>
                  <a:lnTo>
                    <a:pt x="1142614" y="2006897"/>
                  </a:lnTo>
                  <a:lnTo>
                    <a:pt x="1181578" y="2029552"/>
                  </a:lnTo>
                  <a:lnTo>
                    <a:pt x="1221016" y="2051473"/>
                  </a:lnTo>
                  <a:lnTo>
                    <a:pt x="1260916" y="2072648"/>
                  </a:lnTo>
                  <a:lnTo>
                    <a:pt x="1301271" y="2093069"/>
                  </a:lnTo>
                  <a:lnTo>
                    <a:pt x="1342070" y="2112727"/>
                  </a:lnTo>
                  <a:lnTo>
                    <a:pt x="1383304" y="2131612"/>
                  </a:lnTo>
                  <a:lnTo>
                    <a:pt x="1424963" y="2149715"/>
                  </a:lnTo>
                  <a:lnTo>
                    <a:pt x="1467039" y="2167026"/>
                  </a:lnTo>
                  <a:lnTo>
                    <a:pt x="1509523" y="2183536"/>
                  </a:lnTo>
                  <a:lnTo>
                    <a:pt x="1552403" y="2199236"/>
                  </a:lnTo>
                  <a:lnTo>
                    <a:pt x="1595672" y="2214115"/>
                  </a:lnTo>
                  <a:lnTo>
                    <a:pt x="1639320" y="2228166"/>
                  </a:lnTo>
                  <a:lnTo>
                    <a:pt x="1683337" y="2241379"/>
                  </a:lnTo>
                  <a:lnTo>
                    <a:pt x="1727714" y="2253743"/>
                  </a:lnTo>
                  <a:lnTo>
                    <a:pt x="1772442" y="2265250"/>
                  </a:lnTo>
                  <a:lnTo>
                    <a:pt x="1817512" y="2275891"/>
                  </a:lnTo>
                  <a:lnTo>
                    <a:pt x="1862913" y="2285655"/>
                  </a:lnTo>
                  <a:lnTo>
                    <a:pt x="1908637" y="2294534"/>
                  </a:lnTo>
                  <a:lnTo>
                    <a:pt x="1954674" y="2302518"/>
                  </a:lnTo>
                  <a:lnTo>
                    <a:pt x="2001014" y="2309598"/>
                  </a:lnTo>
                  <a:lnTo>
                    <a:pt x="2047649" y="2315765"/>
                  </a:lnTo>
                  <a:lnTo>
                    <a:pt x="2094569" y="2321008"/>
                  </a:lnTo>
                  <a:lnTo>
                    <a:pt x="2141765" y="2325319"/>
                  </a:lnTo>
                  <a:lnTo>
                    <a:pt x="2189227" y="2328689"/>
                  </a:lnTo>
                  <a:lnTo>
                    <a:pt x="2236946" y="2331107"/>
                  </a:lnTo>
                  <a:lnTo>
                    <a:pt x="2284912" y="2332565"/>
                  </a:lnTo>
                  <a:lnTo>
                    <a:pt x="2333116" y="2333053"/>
                  </a:lnTo>
                  <a:lnTo>
                    <a:pt x="2333116" y="0"/>
                  </a:lnTo>
                  <a:close/>
                </a:path>
              </a:pathLst>
            </a:custGeom>
            <a:solidFill>
              <a:srgbClr val="C46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09034" y="3913632"/>
              <a:ext cx="2333625" cy="2333625"/>
            </a:xfrm>
            <a:custGeom>
              <a:avLst/>
              <a:gdLst/>
              <a:ahLst/>
              <a:cxnLst/>
              <a:rect l="l" t="t" r="r" b="b"/>
              <a:pathLst>
                <a:path w="2333625" h="2333625">
                  <a:moveTo>
                    <a:pt x="2333116" y="2333053"/>
                  </a:moveTo>
                  <a:lnTo>
                    <a:pt x="2284912" y="2332565"/>
                  </a:lnTo>
                  <a:lnTo>
                    <a:pt x="2236946" y="2331107"/>
                  </a:lnTo>
                  <a:lnTo>
                    <a:pt x="2189227" y="2328689"/>
                  </a:lnTo>
                  <a:lnTo>
                    <a:pt x="2141765" y="2325319"/>
                  </a:lnTo>
                  <a:lnTo>
                    <a:pt x="2094569" y="2321008"/>
                  </a:lnTo>
                  <a:lnTo>
                    <a:pt x="2047649" y="2315765"/>
                  </a:lnTo>
                  <a:lnTo>
                    <a:pt x="2001014" y="2309598"/>
                  </a:lnTo>
                  <a:lnTo>
                    <a:pt x="1954674" y="2302518"/>
                  </a:lnTo>
                  <a:lnTo>
                    <a:pt x="1908637" y="2294534"/>
                  </a:lnTo>
                  <a:lnTo>
                    <a:pt x="1862913" y="2285655"/>
                  </a:lnTo>
                  <a:lnTo>
                    <a:pt x="1817512" y="2275891"/>
                  </a:lnTo>
                  <a:lnTo>
                    <a:pt x="1772442" y="2265250"/>
                  </a:lnTo>
                  <a:lnTo>
                    <a:pt x="1727714" y="2253743"/>
                  </a:lnTo>
                  <a:lnTo>
                    <a:pt x="1683337" y="2241379"/>
                  </a:lnTo>
                  <a:lnTo>
                    <a:pt x="1639320" y="2228166"/>
                  </a:lnTo>
                  <a:lnTo>
                    <a:pt x="1595672" y="2214115"/>
                  </a:lnTo>
                  <a:lnTo>
                    <a:pt x="1552403" y="2199236"/>
                  </a:lnTo>
                  <a:lnTo>
                    <a:pt x="1509523" y="2183536"/>
                  </a:lnTo>
                  <a:lnTo>
                    <a:pt x="1467039" y="2167026"/>
                  </a:lnTo>
                  <a:lnTo>
                    <a:pt x="1424963" y="2149715"/>
                  </a:lnTo>
                  <a:lnTo>
                    <a:pt x="1383304" y="2131612"/>
                  </a:lnTo>
                  <a:lnTo>
                    <a:pt x="1342070" y="2112727"/>
                  </a:lnTo>
                  <a:lnTo>
                    <a:pt x="1301271" y="2093069"/>
                  </a:lnTo>
                  <a:lnTo>
                    <a:pt x="1260916" y="2072648"/>
                  </a:lnTo>
                  <a:lnTo>
                    <a:pt x="1221016" y="2051473"/>
                  </a:lnTo>
                  <a:lnTo>
                    <a:pt x="1181578" y="2029552"/>
                  </a:lnTo>
                  <a:lnTo>
                    <a:pt x="1142614" y="2006897"/>
                  </a:lnTo>
                  <a:lnTo>
                    <a:pt x="1104131" y="1983516"/>
                  </a:lnTo>
                  <a:lnTo>
                    <a:pt x="1066140" y="1959418"/>
                  </a:lnTo>
                  <a:lnTo>
                    <a:pt x="1028650" y="1934613"/>
                  </a:lnTo>
                  <a:lnTo>
                    <a:pt x="991670" y="1909110"/>
                  </a:lnTo>
                  <a:lnTo>
                    <a:pt x="955209" y="1882918"/>
                  </a:lnTo>
                  <a:lnTo>
                    <a:pt x="919278" y="1856048"/>
                  </a:lnTo>
                  <a:lnTo>
                    <a:pt x="883884" y="1828508"/>
                  </a:lnTo>
                  <a:lnTo>
                    <a:pt x="849039" y="1800307"/>
                  </a:lnTo>
                  <a:lnTo>
                    <a:pt x="814750" y="1771456"/>
                  </a:lnTo>
                  <a:lnTo>
                    <a:pt x="781028" y="1741963"/>
                  </a:lnTo>
                  <a:lnTo>
                    <a:pt x="747882" y="1711838"/>
                  </a:lnTo>
                  <a:lnTo>
                    <a:pt x="715321" y="1681091"/>
                  </a:lnTo>
                  <a:lnTo>
                    <a:pt x="683355" y="1649730"/>
                  </a:lnTo>
                  <a:lnTo>
                    <a:pt x="651992" y="1617764"/>
                  </a:lnTo>
                  <a:lnTo>
                    <a:pt x="621244" y="1585205"/>
                  </a:lnTo>
                  <a:lnTo>
                    <a:pt x="591117" y="1552060"/>
                  </a:lnTo>
                  <a:lnTo>
                    <a:pt x="561623" y="1518339"/>
                  </a:lnTo>
                  <a:lnTo>
                    <a:pt x="532771" y="1484052"/>
                  </a:lnTo>
                  <a:lnTo>
                    <a:pt x="504569" y="1449207"/>
                  </a:lnTo>
                  <a:lnTo>
                    <a:pt x="477028" y="1413815"/>
                  </a:lnTo>
                  <a:lnTo>
                    <a:pt x="450157" y="1377884"/>
                  </a:lnTo>
                  <a:lnTo>
                    <a:pt x="423964" y="1341425"/>
                  </a:lnTo>
                  <a:lnTo>
                    <a:pt x="398460" y="1304446"/>
                  </a:lnTo>
                  <a:lnTo>
                    <a:pt x="373654" y="1266957"/>
                  </a:lnTo>
                  <a:lnTo>
                    <a:pt x="349555" y="1228967"/>
                  </a:lnTo>
                  <a:lnTo>
                    <a:pt x="326172" y="1190485"/>
                  </a:lnTo>
                  <a:lnTo>
                    <a:pt x="303516" y="1151522"/>
                  </a:lnTo>
                  <a:lnTo>
                    <a:pt x="281595" y="1112086"/>
                  </a:lnTo>
                  <a:lnTo>
                    <a:pt x="260418" y="1072186"/>
                  </a:lnTo>
                  <a:lnTo>
                    <a:pt x="239996" y="1031833"/>
                  </a:lnTo>
                  <a:lnTo>
                    <a:pt x="220337" y="991035"/>
                  </a:lnTo>
                  <a:lnTo>
                    <a:pt x="201451" y="949802"/>
                  </a:lnTo>
                  <a:lnTo>
                    <a:pt x="183348" y="908143"/>
                  </a:lnTo>
                  <a:lnTo>
                    <a:pt x="166036" y="866068"/>
                  </a:lnTo>
                  <a:lnTo>
                    <a:pt x="149525" y="823585"/>
                  </a:lnTo>
                  <a:lnTo>
                    <a:pt x="133824" y="780705"/>
                  </a:lnTo>
                  <a:lnTo>
                    <a:pt x="118944" y="737437"/>
                  </a:lnTo>
                  <a:lnTo>
                    <a:pt x="104892" y="693790"/>
                  </a:lnTo>
                  <a:lnTo>
                    <a:pt x="91679" y="649774"/>
                  </a:lnTo>
                  <a:lnTo>
                    <a:pt x="79314" y="605397"/>
                  </a:lnTo>
                  <a:lnTo>
                    <a:pt x="67806" y="560670"/>
                  </a:lnTo>
                  <a:lnTo>
                    <a:pt x="57165" y="515601"/>
                  </a:lnTo>
                  <a:lnTo>
                    <a:pt x="47400" y="470200"/>
                  </a:lnTo>
                  <a:lnTo>
                    <a:pt x="38521" y="424477"/>
                  </a:lnTo>
                  <a:lnTo>
                    <a:pt x="30536" y="378441"/>
                  </a:lnTo>
                  <a:lnTo>
                    <a:pt x="23456" y="332100"/>
                  </a:lnTo>
                  <a:lnTo>
                    <a:pt x="17289" y="285466"/>
                  </a:lnTo>
                  <a:lnTo>
                    <a:pt x="12045" y="238546"/>
                  </a:lnTo>
                  <a:lnTo>
                    <a:pt x="7734" y="191351"/>
                  </a:lnTo>
                  <a:lnTo>
                    <a:pt x="4364" y="143889"/>
                  </a:lnTo>
                  <a:lnTo>
                    <a:pt x="1946" y="96170"/>
                  </a:lnTo>
                  <a:lnTo>
                    <a:pt x="488" y="48204"/>
                  </a:lnTo>
                  <a:lnTo>
                    <a:pt x="0" y="0"/>
                  </a:lnTo>
                  <a:lnTo>
                    <a:pt x="2333116" y="0"/>
                  </a:lnTo>
                  <a:lnTo>
                    <a:pt x="2333116" y="23330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09904" y="4380434"/>
            <a:ext cx="205264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9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9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73177" y="42671"/>
            <a:ext cx="8587740" cy="4279900"/>
            <a:chOff x="364236" y="42671"/>
            <a:chExt cx="11450320" cy="4279900"/>
          </a:xfrm>
        </p:grpSpPr>
        <p:sp>
          <p:nvSpPr>
            <p:cNvPr id="41" name="object 41"/>
            <p:cNvSpPr/>
            <p:nvPr/>
          </p:nvSpPr>
          <p:spPr>
            <a:xfrm>
              <a:off x="5736970" y="3418586"/>
              <a:ext cx="737870" cy="306705"/>
            </a:xfrm>
            <a:custGeom>
              <a:avLst/>
              <a:gdLst/>
              <a:ahLst/>
              <a:cxnLst/>
              <a:rect l="l" t="t" r="r" b="b"/>
              <a:pathLst>
                <a:path w="737870" h="306704">
                  <a:moveTo>
                    <a:pt x="359028" y="0"/>
                  </a:moveTo>
                  <a:lnTo>
                    <a:pt x="305983" y="3324"/>
                  </a:lnTo>
                  <a:lnTo>
                    <a:pt x="255351" y="12981"/>
                  </a:lnTo>
                  <a:lnTo>
                    <a:pt x="207688" y="28495"/>
                  </a:lnTo>
                  <a:lnTo>
                    <a:pt x="163551" y="49392"/>
                  </a:lnTo>
                  <a:lnTo>
                    <a:pt x="123495" y="75195"/>
                  </a:lnTo>
                  <a:lnTo>
                    <a:pt x="88077" y="105430"/>
                  </a:lnTo>
                  <a:lnTo>
                    <a:pt x="57851" y="139622"/>
                  </a:lnTo>
                  <a:lnTo>
                    <a:pt x="33375" y="177295"/>
                  </a:lnTo>
                  <a:lnTo>
                    <a:pt x="15204" y="217974"/>
                  </a:lnTo>
                  <a:lnTo>
                    <a:pt x="3893" y="261184"/>
                  </a:lnTo>
                  <a:lnTo>
                    <a:pt x="0" y="306450"/>
                  </a:lnTo>
                  <a:lnTo>
                    <a:pt x="87629" y="306450"/>
                  </a:lnTo>
                  <a:lnTo>
                    <a:pt x="94242" y="258431"/>
                  </a:lnTo>
                  <a:lnTo>
                    <a:pt x="113338" y="213503"/>
                  </a:lnTo>
                  <a:lnTo>
                    <a:pt x="143810" y="173140"/>
                  </a:lnTo>
                  <a:lnTo>
                    <a:pt x="184548" y="138819"/>
                  </a:lnTo>
                  <a:lnTo>
                    <a:pt x="234441" y="112013"/>
                  </a:lnTo>
                  <a:lnTo>
                    <a:pt x="279773" y="97082"/>
                  </a:lnTo>
                  <a:lnTo>
                    <a:pt x="326346" y="89111"/>
                  </a:lnTo>
                  <a:lnTo>
                    <a:pt x="373126" y="87836"/>
                  </a:lnTo>
                  <a:lnTo>
                    <a:pt x="609539" y="87836"/>
                  </a:lnTo>
                  <a:lnTo>
                    <a:pt x="586463" y="69344"/>
                  </a:lnTo>
                  <a:lnTo>
                    <a:pt x="546884" y="45303"/>
                  </a:lnTo>
                  <a:lnTo>
                    <a:pt x="503780" y="26002"/>
                  </a:lnTo>
                  <a:lnTo>
                    <a:pt x="457723" y="11787"/>
                  </a:lnTo>
                  <a:lnTo>
                    <a:pt x="409282" y="3004"/>
                  </a:lnTo>
                  <a:lnTo>
                    <a:pt x="359028" y="0"/>
                  </a:lnTo>
                  <a:close/>
                </a:path>
                <a:path w="737870" h="306704">
                  <a:moveTo>
                    <a:pt x="737742" y="205994"/>
                  </a:moveTo>
                  <a:lnTo>
                    <a:pt x="562737" y="205994"/>
                  </a:lnTo>
                  <a:lnTo>
                    <a:pt x="674242" y="306450"/>
                  </a:lnTo>
                  <a:lnTo>
                    <a:pt x="737742" y="205994"/>
                  </a:lnTo>
                  <a:close/>
                </a:path>
                <a:path w="737870" h="306704">
                  <a:moveTo>
                    <a:pt x="609539" y="87836"/>
                  </a:moveTo>
                  <a:lnTo>
                    <a:pt x="373126" y="87836"/>
                  </a:lnTo>
                  <a:lnTo>
                    <a:pt x="419078" y="92993"/>
                  </a:lnTo>
                  <a:lnTo>
                    <a:pt x="463167" y="104317"/>
                  </a:lnTo>
                  <a:lnTo>
                    <a:pt x="504359" y="121543"/>
                  </a:lnTo>
                  <a:lnTo>
                    <a:pt x="541618" y="144408"/>
                  </a:lnTo>
                  <a:lnTo>
                    <a:pt x="573911" y="172646"/>
                  </a:lnTo>
                  <a:lnTo>
                    <a:pt x="600201" y="205994"/>
                  </a:lnTo>
                  <a:lnTo>
                    <a:pt x="698118" y="205994"/>
                  </a:lnTo>
                  <a:lnTo>
                    <a:pt x="678345" y="166451"/>
                  </a:lnTo>
                  <a:lnTo>
                    <a:pt x="652764" y="130264"/>
                  </a:lnTo>
                  <a:lnTo>
                    <a:pt x="621947" y="97780"/>
                  </a:lnTo>
                  <a:lnTo>
                    <a:pt x="609539" y="87836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36970" y="3418586"/>
              <a:ext cx="737870" cy="306705"/>
            </a:xfrm>
            <a:custGeom>
              <a:avLst/>
              <a:gdLst/>
              <a:ahLst/>
              <a:cxnLst/>
              <a:rect l="l" t="t" r="r" b="b"/>
              <a:pathLst>
                <a:path w="737870" h="306704">
                  <a:moveTo>
                    <a:pt x="0" y="306450"/>
                  </a:moveTo>
                  <a:lnTo>
                    <a:pt x="3893" y="261184"/>
                  </a:lnTo>
                  <a:lnTo>
                    <a:pt x="15204" y="217974"/>
                  </a:lnTo>
                  <a:lnTo>
                    <a:pt x="33375" y="177295"/>
                  </a:lnTo>
                  <a:lnTo>
                    <a:pt x="57851" y="139622"/>
                  </a:lnTo>
                  <a:lnTo>
                    <a:pt x="88077" y="105430"/>
                  </a:lnTo>
                  <a:lnTo>
                    <a:pt x="123495" y="75195"/>
                  </a:lnTo>
                  <a:lnTo>
                    <a:pt x="163551" y="49392"/>
                  </a:lnTo>
                  <a:lnTo>
                    <a:pt x="207688" y="28495"/>
                  </a:lnTo>
                  <a:lnTo>
                    <a:pt x="255351" y="12981"/>
                  </a:lnTo>
                  <a:lnTo>
                    <a:pt x="305983" y="3324"/>
                  </a:lnTo>
                  <a:lnTo>
                    <a:pt x="359028" y="0"/>
                  </a:lnTo>
                  <a:lnTo>
                    <a:pt x="409282" y="3004"/>
                  </a:lnTo>
                  <a:lnTo>
                    <a:pt x="457723" y="11787"/>
                  </a:lnTo>
                  <a:lnTo>
                    <a:pt x="503780" y="26002"/>
                  </a:lnTo>
                  <a:lnTo>
                    <a:pt x="546884" y="45303"/>
                  </a:lnTo>
                  <a:lnTo>
                    <a:pt x="586463" y="69344"/>
                  </a:lnTo>
                  <a:lnTo>
                    <a:pt x="621947" y="97780"/>
                  </a:lnTo>
                  <a:lnTo>
                    <a:pt x="652764" y="130264"/>
                  </a:lnTo>
                  <a:lnTo>
                    <a:pt x="678345" y="166451"/>
                  </a:lnTo>
                  <a:lnTo>
                    <a:pt x="698118" y="205994"/>
                  </a:lnTo>
                  <a:lnTo>
                    <a:pt x="737742" y="205994"/>
                  </a:lnTo>
                  <a:lnTo>
                    <a:pt x="674242" y="306450"/>
                  </a:lnTo>
                  <a:lnTo>
                    <a:pt x="562737" y="205994"/>
                  </a:lnTo>
                  <a:lnTo>
                    <a:pt x="600201" y="205994"/>
                  </a:lnTo>
                  <a:lnTo>
                    <a:pt x="573911" y="172646"/>
                  </a:lnTo>
                  <a:lnTo>
                    <a:pt x="541618" y="144408"/>
                  </a:lnTo>
                  <a:lnTo>
                    <a:pt x="504359" y="121543"/>
                  </a:lnTo>
                  <a:lnTo>
                    <a:pt x="463167" y="104317"/>
                  </a:lnTo>
                  <a:lnTo>
                    <a:pt x="419078" y="92993"/>
                  </a:lnTo>
                  <a:lnTo>
                    <a:pt x="373126" y="87836"/>
                  </a:lnTo>
                  <a:lnTo>
                    <a:pt x="326346" y="89111"/>
                  </a:lnTo>
                  <a:lnTo>
                    <a:pt x="279773" y="97082"/>
                  </a:lnTo>
                  <a:lnTo>
                    <a:pt x="234441" y="112013"/>
                  </a:lnTo>
                  <a:lnTo>
                    <a:pt x="184548" y="138819"/>
                  </a:lnTo>
                  <a:lnTo>
                    <a:pt x="143810" y="173140"/>
                  </a:lnTo>
                  <a:lnTo>
                    <a:pt x="113338" y="213503"/>
                  </a:lnTo>
                  <a:lnTo>
                    <a:pt x="94242" y="258431"/>
                  </a:lnTo>
                  <a:lnTo>
                    <a:pt x="87629" y="306450"/>
                  </a:lnTo>
                  <a:lnTo>
                    <a:pt x="0" y="306450"/>
                  </a:lnTo>
                  <a:close/>
                </a:path>
              </a:pathLst>
            </a:custGeom>
            <a:ln w="42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717286" y="3994531"/>
              <a:ext cx="737870" cy="306705"/>
            </a:xfrm>
            <a:custGeom>
              <a:avLst/>
              <a:gdLst/>
              <a:ahLst/>
              <a:cxnLst/>
              <a:rect l="l" t="t" r="r" b="b"/>
              <a:pathLst>
                <a:path w="737870" h="306704">
                  <a:moveTo>
                    <a:pt x="137540" y="100457"/>
                  </a:moveTo>
                  <a:lnTo>
                    <a:pt x="39624" y="100457"/>
                  </a:lnTo>
                  <a:lnTo>
                    <a:pt x="59397" y="139999"/>
                  </a:lnTo>
                  <a:lnTo>
                    <a:pt x="84978" y="176186"/>
                  </a:lnTo>
                  <a:lnTo>
                    <a:pt x="115795" y="208670"/>
                  </a:lnTo>
                  <a:lnTo>
                    <a:pt x="151279" y="237106"/>
                  </a:lnTo>
                  <a:lnTo>
                    <a:pt x="190858" y="261147"/>
                  </a:lnTo>
                  <a:lnTo>
                    <a:pt x="233962" y="280448"/>
                  </a:lnTo>
                  <a:lnTo>
                    <a:pt x="280019" y="294663"/>
                  </a:lnTo>
                  <a:lnTo>
                    <a:pt x="328460" y="303446"/>
                  </a:lnTo>
                  <a:lnTo>
                    <a:pt x="378713" y="306451"/>
                  </a:lnTo>
                  <a:lnTo>
                    <a:pt x="431759" y="303126"/>
                  </a:lnTo>
                  <a:lnTo>
                    <a:pt x="482391" y="293469"/>
                  </a:lnTo>
                  <a:lnTo>
                    <a:pt x="530054" y="277955"/>
                  </a:lnTo>
                  <a:lnTo>
                    <a:pt x="574191" y="257058"/>
                  </a:lnTo>
                  <a:lnTo>
                    <a:pt x="614247" y="231255"/>
                  </a:lnTo>
                  <a:lnTo>
                    <a:pt x="629055" y="218614"/>
                  </a:lnTo>
                  <a:lnTo>
                    <a:pt x="364616" y="218614"/>
                  </a:lnTo>
                  <a:lnTo>
                    <a:pt x="318664" y="213457"/>
                  </a:lnTo>
                  <a:lnTo>
                    <a:pt x="274575" y="202133"/>
                  </a:lnTo>
                  <a:lnTo>
                    <a:pt x="233383" y="184907"/>
                  </a:lnTo>
                  <a:lnTo>
                    <a:pt x="196124" y="162042"/>
                  </a:lnTo>
                  <a:lnTo>
                    <a:pt x="163831" y="133804"/>
                  </a:lnTo>
                  <a:lnTo>
                    <a:pt x="137540" y="100457"/>
                  </a:lnTo>
                  <a:close/>
                </a:path>
                <a:path w="737870" h="306704">
                  <a:moveTo>
                    <a:pt x="737742" y="0"/>
                  </a:moveTo>
                  <a:lnTo>
                    <a:pt x="650113" y="0"/>
                  </a:lnTo>
                  <a:lnTo>
                    <a:pt x="643500" y="48019"/>
                  </a:lnTo>
                  <a:lnTo>
                    <a:pt x="624404" y="92947"/>
                  </a:lnTo>
                  <a:lnTo>
                    <a:pt x="593932" y="133310"/>
                  </a:lnTo>
                  <a:lnTo>
                    <a:pt x="553194" y="167631"/>
                  </a:lnTo>
                  <a:lnTo>
                    <a:pt x="503300" y="194437"/>
                  </a:lnTo>
                  <a:lnTo>
                    <a:pt x="457969" y="209368"/>
                  </a:lnTo>
                  <a:lnTo>
                    <a:pt x="411396" y="217339"/>
                  </a:lnTo>
                  <a:lnTo>
                    <a:pt x="364616" y="218614"/>
                  </a:lnTo>
                  <a:lnTo>
                    <a:pt x="629055" y="218614"/>
                  </a:lnTo>
                  <a:lnTo>
                    <a:pt x="679891" y="166828"/>
                  </a:lnTo>
                  <a:lnTo>
                    <a:pt x="704367" y="129155"/>
                  </a:lnTo>
                  <a:lnTo>
                    <a:pt x="722538" y="88476"/>
                  </a:lnTo>
                  <a:lnTo>
                    <a:pt x="733849" y="45266"/>
                  </a:lnTo>
                  <a:lnTo>
                    <a:pt x="737742" y="0"/>
                  </a:lnTo>
                  <a:close/>
                </a:path>
                <a:path w="737870" h="306704">
                  <a:moveTo>
                    <a:pt x="63500" y="0"/>
                  </a:moveTo>
                  <a:lnTo>
                    <a:pt x="0" y="100457"/>
                  </a:lnTo>
                  <a:lnTo>
                    <a:pt x="175005" y="100457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B3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17286" y="3994531"/>
              <a:ext cx="737870" cy="306705"/>
            </a:xfrm>
            <a:custGeom>
              <a:avLst/>
              <a:gdLst/>
              <a:ahLst/>
              <a:cxnLst/>
              <a:rect l="l" t="t" r="r" b="b"/>
              <a:pathLst>
                <a:path w="737870" h="306704">
                  <a:moveTo>
                    <a:pt x="737742" y="0"/>
                  </a:moveTo>
                  <a:lnTo>
                    <a:pt x="733849" y="45266"/>
                  </a:lnTo>
                  <a:lnTo>
                    <a:pt x="722538" y="88476"/>
                  </a:lnTo>
                  <a:lnTo>
                    <a:pt x="704367" y="129155"/>
                  </a:lnTo>
                  <a:lnTo>
                    <a:pt x="679891" y="166828"/>
                  </a:lnTo>
                  <a:lnTo>
                    <a:pt x="649665" y="201020"/>
                  </a:lnTo>
                  <a:lnTo>
                    <a:pt x="614247" y="231255"/>
                  </a:lnTo>
                  <a:lnTo>
                    <a:pt x="574191" y="257058"/>
                  </a:lnTo>
                  <a:lnTo>
                    <a:pt x="530054" y="277955"/>
                  </a:lnTo>
                  <a:lnTo>
                    <a:pt x="482391" y="293469"/>
                  </a:lnTo>
                  <a:lnTo>
                    <a:pt x="431759" y="303126"/>
                  </a:lnTo>
                  <a:lnTo>
                    <a:pt x="378713" y="306451"/>
                  </a:lnTo>
                  <a:lnTo>
                    <a:pt x="328460" y="303446"/>
                  </a:lnTo>
                  <a:lnTo>
                    <a:pt x="280019" y="294663"/>
                  </a:lnTo>
                  <a:lnTo>
                    <a:pt x="233962" y="280448"/>
                  </a:lnTo>
                  <a:lnTo>
                    <a:pt x="190858" y="261147"/>
                  </a:lnTo>
                  <a:lnTo>
                    <a:pt x="151279" y="237106"/>
                  </a:lnTo>
                  <a:lnTo>
                    <a:pt x="115795" y="208670"/>
                  </a:lnTo>
                  <a:lnTo>
                    <a:pt x="84978" y="176186"/>
                  </a:lnTo>
                  <a:lnTo>
                    <a:pt x="59397" y="139999"/>
                  </a:lnTo>
                  <a:lnTo>
                    <a:pt x="39624" y="100457"/>
                  </a:lnTo>
                  <a:lnTo>
                    <a:pt x="0" y="100457"/>
                  </a:lnTo>
                  <a:lnTo>
                    <a:pt x="63500" y="0"/>
                  </a:lnTo>
                  <a:lnTo>
                    <a:pt x="175005" y="100457"/>
                  </a:lnTo>
                  <a:lnTo>
                    <a:pt x="137540" y="100457"/>
                  </a:lnTo>
                  <a:lnTo>
                    <a:pt x="163831" y="133804"/>
                  </a:lnTo>
                  <a:lnTo>
                    <a:pt x="196124" y="162042"/>
                  </a:lnTo>
                  <a:lnTo>
                    <a:pt x="233383" y="184907"/>
                  </a:lnTo>
                  <a:lnTo>
                    <a:pt x="274575" y="202133"/>
                  </a:lnTo>
                  <a:lnTo>
                    <a:pt x="318664" y="213457"/>
                  </a:lnTo>
                  <a:lnTo>
                    <a:pt x="364616" y="218614"/>
                  </a:lnTo>
                  <a:lnTo>
                    <a:pt x="411396" y="217339"/>
                  </a:lnTo>
                  <a:lnTo>
                    <a:pt x="457969" y="209368"/>
                  </a:lnTo>
                  <a:lnTo>
                    <a:pt x="503300" y="194437"/>
                  </a:lnTo>
                  <a:lnTo>
                    <a:pt x="553194" y="167631"/>
                  </a:lnTo>
                  <a:lnTo>
                    <a:pt x="593932" y="133310"/>
                  </a:lnTo>
                  <a:lnTo>
                    <a:pt x="624404" y="92947"/>
                  </a:lnTo>
                  <a:lnTo>
                    <a:pt x="643500" y="48019"/>
                  </a:lnTo>
                  <a:lnTo>
                    <a:pt x="650113" y="0"/>
                  </a:lnTo>
                  <a:lnTo>
                    <a:pt x="737742" y="0"/>
                  </a:lnTo>
                  <a:close/>
                </a:path>
              </a:pathLst>
            </a:custGeom>
            <a:ln w="42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4236" y="70103"/>
              <a:ext cx="11449812" cy="918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24656" y="42671"/>
              <a:ext cx="4759452" cy="8961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5432" y="104152"/>
              <a:ext cx="11306683" cy="77570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5432" y="104152"/>
              <a:ext cx="11306810" cy="775970"/>
            </a:xfrm>
            <a:custGeom>
              <a:avLst/>
              <a:gdLst/>
              <a:ahLst/>
              <a:cxnLst/>
              <a:rect l="l" t="t" r="r" b="b"/>
              <a:pathLst>
                <a:path w="11306810" h="775969">
                  <a:moveTo>
                    <a:pt x="0" y="775703"/>
                  </a:moveTo>
                  <a:lnTo>
                    <a:pt x="11306683" y="775703"/>
                  </a:lnTo>
                  <a:lnTo>
                    <a:pt x="11306683" y="0"/>
                  </a:lnTo>
                  <a:lnTo>
                    <a:pt x="0" y="0"/>
                  </a:lnTo>
                  <a:lnTo>
                    <a:pt x="0" y="775703"/>
                  </a:lnTo>
                  <a:close/>
                </a:path>
              </a:pathLst>
            </a:custGeom>
            <a:ln w="9525">
              <a:solidFill>
                <a:srgbClr val="4546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322319" y="323215"/>
            <a:ext cx="3821449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КАДРОВА</a:t>
            </a:r>
            <a:r>
              <a:rPr sz="31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РОБОТА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962210" y="346963"/>
            <a:ext cx="4042410" cy="1510028"/>
          </a:xfrm>
          <a:prstGeom prst="rect">
            <a:avLst/>
          </a:prstGeom>
          <a:ln w="9525">
            <a:solidFill>
              <a:srgbClr val="9E582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06375" marR="198755" algn="ctr">
              <a:lnSpc>
                <a:spcPct val="100000"/>
              </a:lnSpc>
              <a:spcBef>
                <a:spcPts val="254"/>
              </a:spcBef>
            </a:pPr>
            <a:r>
              <a:rPr lang="uk-UA" sz="3200" b="1" dirty="0" smtClean="0">
                <a:latin typeface="Times New Roman"/>
                <a:cs typeface="Times New Roman"/>
              </a:rPr>
              <a:t>Сергіївської територіальної громади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user\Desktop\Byudzhet-Gr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1643042" y="21429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Головні цифри 2020 року</a:t>
            </a:r>
            <a:endParaRPr lang="uk-U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="" xmlns:p14="http://schemas.microsoft.com/office/powerpoint/2010/main" val="1023040659"/>
              </p:ext>
            </p:extLst>
          </p:nvPr>
        </p:nvGraphicFramePr>
        <p:xfrm>
          <a:off x="4565469" y="0"/>
          <a:ext cx="457853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1070826832"/>
              </p:ext>
            </p:extLst>
          </p:nvPr>
        </p:nvGraphicFramePr>
        <p:xfrm>
          <a:off x="6532" y="1"/>
          <a:ext cx="470834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241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6967</TotalTime>
  <Words>3258</Words>
  <Application>Microsoft Office PowerPoint</Application>
  <PresentationFormat>Экран (4:3)</PresentationFormat>
  <Paragraphs>539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Аспект</vt:lpstr>
      <vt:lpstr>Про роботу виконавчого комітету Сергіївської сільської ради та сільського голови за період з 01 січня 2020 року по 31 грудня 2020 року</vt:lpstr>
      <vt:lpstr>Діяльність депутатського корпусу</vt:lpstr>
      <vt:lpstr>Виконавчий комітет </vt:lpstr>
      <vt:lpstr> Про стан розгляду звернень громадян за 2020 рік </vt:lpstr>
      <vt:lpstr>Діяльність</vt:lpstr>
      <vt:lpstr>Діяльність  </vt:lpstr>
      <vt:lpstr>Слайд 7</vt:lpstr>
      <vt:lpstr>Слайд 8</vt:lpstr>
      <vt:lpstr>Слайд 9</vt:lpstr>
      <vt:lpstr>Структура доходів та виконання за 2020 рік </vt:lpstr>
      <vt:lpstr>Доходи 2020 рік</vt:lpstr>
      <vt:lpstr>Структура власних доходів бюджету</vt:lpstr>
      <vt:lpstr>      Структура місцевих податків</vt:lpstr>
      <vt:lpstr>Рента      </vt:lpstr>
      <vt:lpstr>Слайд 15</vt:lpstr>
      <vt:lpstr>Слайд 16</vt:lpstr>
      <vt:lpstr>Слайд 17</vt:lpstr>
      <vt:lpstr>Слайд 18</vt:lpstr>
      <vt:lpstr>Слайд 19</vt:lpstr>
      <vt:lpstr>Фактичні надходження доходів до загального бюджету Сергіївської громади від старостинських округів</vt:lpstr>
      <vt:lpstr>Слайд 21</vt:lpstr>
      <vt:lpstr>Слайд 22</vt:lpstr>
      <vt:lpstr>Основні напрями діяльності у звітному році відповідали стратегічним та операційним цілям стратегії розвитку Сергіївської об'єднаної територіальної громади на 2018-2020 рік</vt:lpstr>
      <vt:lpstr>Соціальний захист населення</vt:lpstr>
      <vt:lpstr>Дороги</vt:lpstr>
      <vt:lpstr>Слайд 26</vt:lpstr>
      <vt:lpstr>Будівництво обє’ктів житлово-комунального господарства – 434,997 грн</vt:lpstr>
      <vt:lpstr>Слайд 28</vt:lpstr>
      <vt:lpstr>Слайд 29</vt:lpstr>
      <vt:lpstr>Слайд 30</vt:lpstr>
      <vt:lpstr>Субвенція на утримання обє’ктів спільного користування </vt:lpstr>
      <vt:lpstr>Благоустрій</vt:lpstr>
      <vt:lpstr>Виділені – 152,700 грн на придбання матеріалів та виробів медичного призначення на запобіганню поширенню COVID-19</vt:lpstr>
      <vt:lpstr>Слайд 34</vt:lpstr>
      <vt:lpstr>Операційні цілі стратегії розвитку Сергіївської об'єднаної територіальної громади на період до 2027 року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541</cp:revision>
  <dcterms:created xsi:type="dcterms:W3CDTF">2015-05-18T12:07:44Z</dcterms:created>
  <dcterms:modified xsi:type="dcterms:W3CDTF">2021-02-12T12:26:34Z</dcterms:modified>
</cp:coreProperties>
</file>